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1"/>
  </p:sldMasterIdLst>
  <p:notesMasterIdLst>
    <p:notesMasterId r:id="rId82"/>
  </p:notesMasterIdLst>
  <p:sldIdLst>
    <p:sldId id="401" r:id="rId2"/>
    <p:sldId id="402"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70" r:id="rId48"/>
    <p:sldId id="371" r:id="rId49"/>
    <p:sldId id="372" r:id="rId50"/>
    <p:sldId id="373" r:id="rId51"/>
    <p:sldId id="374" r:id="rId52"/>
    <p:sldId id="375" r:id="rId53"/>
    <p:sldId id="376" r:id="rId54"/>
    <p:sldId id="377" r:id="rId55"/>
    <p:sldId id="378" r:id="rId56"/>
    <p:sldId id="379" r:id="rId57"/>
    <p:sldId id="414" r:id="rId58"/>
    <p:sldId id="403" r:id="rId59"/>
    <p:sldId id="404" r:id="rId60"/>
    <p:sldId id="405" r:id="rId61"/>
    <p:sldId id="406" r:id="rId62"/>
    <p:sldId id="407" r:id="rId63"/>
    <p:sldId id="408" r:id="rId64"/>
    <p:sldId id="409" r:id="rId65"/>
    <p:sldId id="410" r:id="rId66"/>
    <p:sldId id="411" r:id="rId67"/>
    <p:sldId id="412" r:id="rId68"/>
    <p:sldId id="413"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860" y="72"/>
      </p:cViewPr>
      <p:guideLst/>
    </p:cSldViewPr>
  </p:slideViewPr>
  <p:notesTextViewPr>
    <p:cViewPr>
      <p:scale>
        <a:sx n="1" d="1"/>
        <a:sy n="1" d="1"/>
      </p:scale>
      <p:origin x="0" y="0"/>
    </p:cViewPr>
  </p:notesTextViewPr>
  <p:sorterViewPr>
    <p:cViewPr>
      <p:scale>
        <a:sx n="100" d="100"/>
        <a:sy n="100" d="100"/>
      </p:scale>
      <p:origin x="0" y="-25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1-FA04-4BE7-8A54-9F9FA9C924FA}"/>
              </c:ext>
            </c:extLst>
          </c:dPt>
          <c:dPt>
            <c:idx val="1"/>
            <c:bubble3D val="0"/>
            <c:spPr>
              <a:solidFill>
                <a:srgbClr val="FFFFFF"/>
              </a:solidFill>
              <a:ln w="12700" cap="flat">
                <a:noFill/>
                <a:miter lim="400000"/>
              </a:ln>
              <a:effectLst/>
            </c:spPr>
            <c:extLst xmlns:c16r2="http://schemas.microsoft.com/office/drawing/2015/06/chart">
              <c:ext xmlns:c16="http://schemas.microsoft.com/office/drawing/2014/chart" uri="{C3380CC4-5D6E-409C-BE32-E72D297353CC}">
                <c16:uniqueId val="{00000003-FA04-4BE7-8A54-9F9FA9C924FA}"/>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A04-4BE7-8A54-9F9FA9C924FA}"/>
                </c:ext>
                <c:ext xmlns:c15="http://schemas.microsoft.com/office/drawing/2012/chart" uri="{CE6537A1-D6FC-4f65-9D91-7224C49458BB}"/>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xmlns:c16r2="http://schemas.microsoft.com/office/drawing/2015/06/char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55</c:v>
                </c:pt>
                <c:pt idx="1">
                  <c:v>45</c:v>
                </c:pt>
              </c:numCache>
            </c:numRef>
          </c:val>
          <c:extLst xmlns:c16r2="http://schemas.microsoft.com/office/drawing/2015/06/chart">
            <c:ext xmlns:c16="http://schemas.microsoft.com/office/drawing/2014/chart" uri="{C3380CC4-5D6E-409C-BE32-E72D297353CC}">
              <c16:uniqueId val="{00000004-FA04-4BE7-8A54-9F9FA9C924F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1-2FED-4BED-AF75-3F2DE7318D00}"/>
              </c:ext>
            </c:extLst>
          </c:dPt>
          <c:dPt>
            <c:idx val="1"/>
            <c:bubble3D val="0"/>
            <c:spPr>
              <a:solidFill>
                <a:srgbClr val="FFFFFF"/>
              </a:solidFill>
              <a:ln w="12700" cap="flat">
                <a:noFill/>
                <a:miter lim="400000"/>
              </a:ln>
              <a:effectLst/>
            </c:spPr>
            <c:extLst xmlns:c16r2="http://schemas.microsoft.com/office/drawing/2015/06/chart">
              <c:ext xmlns:c16="http://schemas.microsoft.com/office/drawing/2014/chart" uri="{C3380CC4-5D6E-409C-BE32-E72D297353CC}">
                <c16:uniqueId val="{00000003-2FED-4BED-AF75-3F2DE7318D00}"/>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FED-4BED-AF75-3F2DE7318D00}"/>
                </c:ext>
                <c:ext xmlns:c15="http://schemas.microsoft.com/office/drawing/2012/chart" uri="{CE6537A1-D6FC-4f65-9D91-7224C49458BB}"/>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xmlns:c16r2="http://schemas.microsoft.com/office/drawing/2015/06/char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45</c:v>
                </c:pt>
                <c:pt idx="1">
                  <c:v>55</c:v>
                </c:pt>
              </c:numCache>
            </c:numRef>
          </c:val>
          <c:extLst xmlns:c16r2="http://schemas.microsoft.com/office/drawing/2015/06/chart">
            <c:ext xmlns:c16="http://schemas.microsoft.com/office/drawing/2014/chart" uri="{C3380CC4-5D6E-409C-BE32-E72D297353CC}">
              <c16:uniqueId val="{00000004-2FED-4BED-AF75-3F2DE7318D0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2437126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rPr dirty="0"/>
              <a:t>OK — so that was the theory of how we value stuff.</a:t>
            </a:r>
          </a:p>
          <a:p>
            <a:r>
              <a:rPr dirty="0"/>
              <a:t>How do we </a:t>
            </a:r>
            <a:r>
              <a:rPr dirty="0" err="1"/>
              <a:t>operationalise</a:t>
            </a:r>
            <a:r>
              <a:rPr dirty="0"/>
              <a:t> this? Do it in practice?</a:t>
            </a:r>
          </a:p>
          <a:p>
            <a:endParaRPr dirty="0"/>
          </a:p>
          <a:p>
            <a:r>
              <a:rPr dirty="0"/>
              <a:t>Today, we’re looking at SP.</a:t>
            </a:r>
          </a:p>
          <a:p>
            <a:r>
              <a:rPr dirty="0"/>
              <a:t>…</a:t>
            </a:r>
          </a:p>
          <a:p>
            <a:endParaRPr dirty="0"/>
          </a:p>
          <a:p>
            <a:r>
              <a:rPr dirty="0"/>
              <a:t>Pretty simple. Simpler than this sounds!</a:t>
            </a:r>
          </a:p>
          <a:p>
            <a:endParaRPr dirty="0"/>
          </a:p>
          <a:p>
            <a:r>
              <a:rPr dirty="0"/>
              <a:t>Could also say</a:t>
            </a:r>
          </a:p>
          <a:p>
            <a:r>
              <a:rPr dirty="0"/>
              <a:t>Infer preferences for environmental goods</a:t>
            </a:r>
          </a:p>
          <a:p>
            <a:pPr>
              <a:defRPr b="1"/>
            </a:pPr>
            <a:r>
              <a:rPr dirty="0"/>
              <a:t>by asking people what they’d pay for them</a:t>
            </a:r>
          </a:p>
        </p:txBody>
      </p:sp>
    </p:spTree>
    <p:extLst>
      <p:ext uri="{BB962C8B-B14F-4D97-AF65-F5344CB8AC3E}">
        <p14:creationId xmlns:p14="http://schemas.microsoft.com/office/powerpoint/2010/main" val="60926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hape 966"/>
          <p:cNvSpPr>
            <a:spLocks noGrp="1" noRot="1" noChangeAspect="1"/>
          </p:cNvSpPr>
          <p:nvPr>
            <p:ph type="sldImg"/>
          </p:nvPr>
        </p:nvSpPr>
        <p:spPr>
          <a:prstGeom prst="rect">
            <a:avLst/>
          </a:prstGeom>
        </p:spPr>
        <p:txBody>
          <a:bodyPr/>
          <a:lstStyle/>
          <a:p>
            <a:endParaRPr/>
          </a:p>
        </p:txBody>
      </p:sp>
      <p:sp>
        <p:nvSpPr>
          <p:cNvPr id="967" name="Shape 967"/>
          <p:cNvSpPr>
            <a:spLocks noGrp="1"/>
          </p:cNvSpPr>
          <p:nvPr>
            <p:ph type="body" sz="quarter" idx="1"/>
          </p:nvPr>
        </p:nvSpPr>
        <p:spPr>
          <a:prstGeom prst="rect">
            <a:avLst/>
          </a:prstGeom>
        </p:spPr>
        <p:txBody>
          <a:bodyPr/>
          <a:lstStyle/>
          <a:p>
            <a:r>
              <a:rPr dirty="0"/>
              <a:t>What goes into a CV survey? (lots, but won’t dwell)</a:t>
            </a:r>
          </a:p>
        </p:txBody>
      </p:sp>
    </p:spTree>
    <p:extLst>
      <p:ext uri="{BB962C8B-B14F-4D97-AF65-F5344CB8AC3E}">
        <p14:creationId xmlns:p14="http://schemas.microsoft.com/office/powerpoint/2010/main" val="151662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t>How much detail? </a:t>
            </a:r>
          </a:p>
          <a:p>
            <a:r>
              <a:t>People need to know a lot to make an informed judgment. </a:t>
            </a:r>
          </a:p>
          <a:p>
            <a:r>
              <a:t>But people have very short attention spans.</a:t>
            </a:r>
          </a:p>
        </p:txBody>
      </p:sp>
    </p:spTree>
    <p:extLst>
      <p:ext uri="{BB962C8B-B14F-4D97-AF65-F5344CB8AC3E}">
        <p14:creationId xmlns:p14="http://schemas.microsoft.com/office/powerpoint/2010/main" val="426005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endParaRPr/>
          </a:p>
        </p:txBody>
      </p:sp>
      <p:sp>
        <p:nvSpPr>
          <p:cNvPr id="986" name="Shape 986"/>
          <p:cNvSpPr>
            <a:spLocks noGrp="1"/>
          </p:cNvSpPr>
          <p:nvPr>
            <p:ph type="body" sz="quarter" idx="1"/>
          </p:nvPr>
        </p:nvSpPr>
        <p:spPr>
          <a:prstGeom prst="rect">
            <a:avLst/>
          </a:prstGeom>
        </p:spPr>
        <p:txBody>
          <a:bodyPr/>
          <a:lstStyle/>
          <a:p>
            <a:r>
              <a:t>Need to be neutral or objective in your scenario descriptions.</a:t>
            </a:r>
          </a:p>
          <a:p>
            <a:endParaRPr/>
          </a:p>
          <a:p>
            <a:r>
              <a:t>But what’s neutral? Here are 2 ways to describe the same impact. Neither is neutral?</a:t>
            </a:r>
          </a:p>
        </p:txBody>
      </p:sp>
    </p:spTree>
    <p:extLst>
      <p:ext uri="{BB962C8B-B14F-4D97-AF65-F5344CB8AC3E}">
        <p14:creationId xmlns:p14="http://schemas.microsoft.com/office/powerpoint/2010/main" val="164319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Payment vehicle = the mechanism of payment.</a:t>
            </a:r>
          </a:p>
          <a:p>
            <a:endParaRPr/>
          </a:p>
          <a:p>
            <a:r>
              <a:t>Various possible.</a:t>
            </a:r>
          </a:p>
          <a:p>
            <a:endParaRPr/>
          </a:p>
          <a:p>
            <a:r>
              <a:t>…</a:t>
            </a:r>
          </a:p>
          <a:p>
            <a:endParaRPr/>
          </a:p>
          <a:p>
            <a:r>
              <a:t>WTP can vary by vehicle. Uh-oh.</a:t>
            </a:r>
          </a:p>
          <a:p>
            <a:endParaRPr/>
          </a:p>
          <a:p>
            <a:r>
              <a:t>Note no compensation vehicles here. WTA is almost never assessed.</a:t>
            </a:r>
          </a:p>
        </p:txBody>
      </p:sp>
    </p:spTree>
    <p:extLst>
      <p:ext uri="{BB962C8B-B14F-4D97-AF65-F5344CB8AC3E}">
        <p14:creationId xmlns:p14="http://schemas.microsoft.com/office/powerpoint/2010/main" val="87945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 </a:t>
            </a:r>
          </a:p>
          <a:p>
            <a:endParaRPr/>
          </a:p>
          <a:p>
            <a:r>
              <a:t>Strengths &amp; weaknesses.</a:t>
            </a:r>
          </a:p>
          <a:p>
            <a:endParaRPr/>
          </a:p>
          <a:p>
            <a:r>
              <a:t>Method of analysis depends on elicitation method, as we’ll see later.</a:t>
            </a:r>
          </a:p>
          <a:p>
            <a:r>
              <a:t>WTP may also depend on method. Uh-oh!</a:t>
            </a:r>
          </a:p>
        </p:txBody>
      </p:sp>
    </p:spTree>
    <p:extLst>
      <p:ext uri="{BB962C8B-B14F-4D97-AF65-F5344CB8AC3E}">
        <p14:creationId xmlns:p14="http://schemas.microsoft.com/office/powerpoint/2010/main" val="24923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noRot="1" noChangeAspect="1"/>
          </p:cNvSpPr>
          <p:nvPr>
            <p:ph type="sldImg"/>
          </p:nvPr>
        </p:nvSpPr>
        <p:spPr>
          <a:prstGeom prst="rect">
            <a:avLst/>
          </a:prstGeom>
        </p:spPr>
        <p:txBody>
          <a:bodyPr/>
          <a:lstStyle/>
          <a:p>
            <a:endParaRPr/>
          </a:p>
        </p:txBody>
      </p:sp>
      <p:sp>
        <p:nvSpPr>
          <p:cNvPr id="1008" name="Shape 1008"/>
          <p:cNvSpPr>
            <a:spLocks noGrp="1"/>
          </p:cNvSpPr>
          <p:nvPr>
            <p:ph type="body" sz="quarter" idx="1"/>
          </p:nvPr>
        </p:nvSpPr>
        <p:spPr>
          <a:prstGeom prst="rect">
            <a:avLst/>
          </a:prstGeom>
        </p:spPr>
        <p:txBody>
          <a:bodyPr/>
          <a:lstStyle/>
          <a:p>
            <a:r>
              <a:t>Very like what we’ll see for TC next week … </a:t>
            </a:r>
          </a:p>
        </p:txBody>
      </p:sp>
    </p:spTree>
    <p:extLst>
      <p:ext uri="{BB962C8B-B14F-4D97-AF65-F5344CB8AC3E}">
        <p14:creationId xmlns:p14="http://schemas.microsoft.com/office/powerpoint/2010/main" val="2428236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Face validity = look at study design and exercise common sense. Correct, credible scenario; not too many protests or non-responses; representative; sensitivity to outliers; etc.</a:t>
            </a:r>
          </a:p>
          <a:p>
            <a:endParaRPr/>
          </a:p>
          <a:p>
            <a:r>
              <a:t>Criterion = compared to some gold standard, such as actual market prices. Generally not available, which is why we’re doing CV.</a:t>
            </a:r>
          </a:p>
          <a:p>
            <a:endParaRPr/>
          </a:p>
          <a:p>
            <a:r>
              <a:t>Convergent = other valuation method (RP, SWB). CV results on average </a:t>
            </a:r>
            <a:r>
              <a:rPr b="1"/>
              <a:t>lower</a:t>
            </a:r>
            <a:r>
              <a:t> than RP (odd, given TEV + other concerns).</a:t>
            </a:r>
          </a:p>
          <a:p>
            <a:endParaRPr/>
          </a:p>
          <a:p>
            <a:r>
              <a:t>Theory: e.g. price coeff negative, WTP falls with distance, increases with income and qty of good, etc.</a:t>
            </a:r>
          </a:p>
          <a:p>
            <a:endParaRPr/>
          </a:p>
          <a:p>
            <a:r>
              <a:t>Test-retest reliability: few studies check, generally OK, but not always.</a:t>
            </a:r>
          </a:p>
        </p:txBody>
      </p:sp>
    </p:spTree>
    <p:extLst>
      <p:ext uri="{BB962C8B-B14F-4D97-AF65-F5344CB8AC3E}">
        <p14:creationId xmlns:p14="http://schemas.microsoft.com/office/powerpoint/2010/main" val="299995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Not going to have to pay, so don’t think same way: no budget constraint, and no substitute considerations.</a:t>
            </a:r>
          </a:p>
        </p:txBody>
      </p:sp>
    </p:spTree>
    <p:extLst>
      <p:ext uri="{BB962C8B-B14F-4D97-AF65-F5344CB8AC3E}">
        <p14:creationId xmlns:p14="http://schemas.microsoft.com/office/powerpoint/2010/main" val="12500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noRot="1" noChangeAspect="1"/>
          </p:cNvSpPr>
          <p:nvPr>
            <p:ph type="sldImg"/>
          </p:nvPr>
        </p:nvSpPr>
        <p:spPr>
          <a:prstGeom prst="rect">
            <a:avLst/>
          </a:prstGeom>
        </p:spPr>
        <p:txBody>
          <a:bodyPr/>
          <a:lstStyle/>
          <a:p>
            <a:endParaRPr/>
          </a:p>
        </p:txBody>
      </p:sp>
      <p:sp>
        <p:nvSpPr>
          <p:cNvPr id="1025" name="Shape 1025"/>
          <p:cNvSpPr>
            <a:spLocks noGrp="1"/>
          </p:cNvSpPr>
          <p:nvPr>
            <p:ph type="body" sz="quarter" idx="1"/>
          </p:nvPr>
        </p:nvSpPr>
        <p:spPr>
          <a:prstGeom prst="rect">
            <a:avLst/>
          </a:prstGeom>
        </p:spPr>
        <p:txBody>
          <a:bodyPr/>
          <a:lstStyle/>
          <a:p>
            <a:r>
              <a:t>Also: compare with other valuation techniques</a:t>
            </a:r>
          </a:p>
          <a:p>
            <a:endParaRPr/>
          </a:p>
          <a:p>
            <a:r>
              <a:t>Cheap talk: imagine this were a real situation and think hard about your budget; don’t just say you’d pay to make you feel good about yourself.</a:t>
            </a:r>
          </a:p>
        </p:txBody>
      </p:sp>
    </p:spTree>
    <p:extLst>
      <p:ext uri="{BB962C8B-B14F-4D97-AF65-F5344CB8AC3E}">
        <p14:creationId xmlns:p14="http://schemas.microsoft.com/office/powerpoint/2010/main" val="42859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p>
            <a:r>
              <a:t>[1 slide, but important!]</a:t>
            </a:r>
          </a:p>
          <a:p>
            <a:endParaRPr/>
          </a:p>
          <a:p>
            <a:r>
              <a:t>Protests: identify &amp; exclude (if not too numerous). E.g. don’t believe scenario. E.g. Nature not for sale.</a:t>
            </a:r>
          </a:p>
          <a:p>
            <a:endParaRPr/>
          </a:p>
          <a:p>
            <a:r>
              <a:t>WTP/WTA disparity — mentioned earlier.</a:t>
            </a:r>
          </a:p>
          <a:p>
            <a:endParaRPr/>
          </a:p>
          <a:p>
            <a:r>
              <a:t>Strategic bias: stated WTP to be used to set own tax liability! DC theoretically immune. Not clear that respondents know this, though!</a:t>
            </a:r>
          </a:p>
          <a:p>
            <a:endParaRPr/>
          </a:p>
          <a:p>
            <a:r>
              <a:t>Part-whole: e.g save a species vs save all species. 100ha vs 500ha of wetland. Temporal: annual WTP = one-off.</a:t>
            </a:r>
          </a:p>
          <a:p>
            <a:endParaRPr/>
          </a:p>
          <a:p>
            <a:r>
              <a:t>Information: e.g. don’t know enough about ecosystem functions. e.g. WTP to save 1T carbon!</a:t>
            </a:r>
          </a:p>
          <a:p>
            <a:endParaRPr/>
          </a:p>
          <a:p>
            <a:r>
              <a:t>(Paul Dolan at Treasury: tell me what value you have in mind and I’ll do you a stated preference study to come up with it.)</a:t>
            </a:r>
          </a:p>
        </p:txBody>
      </p:sp>
    </p:spTree>
    <p:extLst>
      <p:ext uri="{BB962C8B-B14F-4D97-AF65-F5344CB8AC3E}">
        <p14:creationId xmlns:p14="http://schemas.microsoft.com/office/powerpoint/2010/main" val="167624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endParaRPr/>
          </a:p>
        </p:txBody>
      </p:sp>
      <p:sp>
        <p:nvSpPr>
          <p:cNvPr id="922" name="Shape 922"/>
          <p:cNvSpPr>
            <a:spLocks noGrp="1"/>
          </p:cNvSpPr>
          <p:nvPr>
            <p:ph type="body" sz="quarter" idx="1"/>
          </p:nvPr>
        </p:nvSpPr>
        <p:spPr>
          <a:prstGeom prst="rect">
            <a:avLst/>
          </a:prstGeom>
        </p:spPr>
        <p:txBody>
          <a:bodyPr/>
          <a:lstStyle/>
          <a:p>
            <a:r>
              <a:t>We’ll look at these both in a bit more detail</a:t>
            </a:r>
          </a:p>
          <a:p>
            <a:endParaRPr/>
          </a:p>
          <a:p>
            <a:r>
              <a:t>CV - like the question I asked about preventing the Deepwater Horizon disaster in our first lecture together.</a:t>
            </a:r>
          </a:p>
        </p:txBody>
      </p:sp>
    </p:spTree>
    <p:extLst>
      <p:ext uri="{BB962C8B-B14F-4D97-AF65-F5344CB8AC3E}">
        <p14:creationId xmlns:p14="http://schemas.microsoft.com/office/powerpoint/2010/main" val="3713513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Shape 1037"/>
          <p:cNvSpPr>
            <a:spLocks noGrp="1" noRot="1" noChangeAspect="1"/>
          </p:cNvSpPr>
          <p:nvPr>
            <p:ph type="sldImg"/>
          </p:nvPr>
        </p:nvSpPr>
        <p:spPr>
          <a:prstGeom prst="rect">
            <a:avLst/>
          </a:prstGeom>
        </p:spPr>
        <p:txBody>
          <a:bodyPr/>
          <a:lstStyle/>
          <a:p>
            <a:endParaRPr/>
          </a:p>
        </p:txBody>
      </p:sp>
      <p:sp>
        <p:nvSpPr>
          <p:cNvPr id="1038" name="Shape 1038"/>
          <p:cNvSpPr>
            <a:spLocks noGrp="1"/>
          </p:cNvSpPr>
          <p:nvPr>
            <p:ph type="body" sz="quarter" idx="1"/>
          </p:nvPr>
        </p:nvSpPr>
        <p:spPr>
          <a:prstGeom prst="rect">
            <a:avLst/>
          </a:prstGeom>
        </p:spPr>
        <p:txBody>
          <a:bodyPr/>
          <a:lstStyle/>
          <a:p>
            <a:r>
              <a:t>I mentioned the Exxon Valdez spill (just now?, and) in our first lecture. </a:t>
            </a:r>
          </a:p>
          <a:p>
            <a:r>
              <a:t>This was a big moment for CV.</a:t>
            </a:r>
          </a:p>
          <a:p>
            <a:endParaRPr/>
          </a:p>
          <a:p>
            <a:r>
              <a:t>US had in the previous few years enacted laws that allowed for recovery of monetary damages for injury to the environment.</a:t>
            </a:r>
          </a:p>
          <a:p>
            <a:endParaRPr/>
          </a:p>
          <a:p>
            <a:r>
              <a:t>State of Alaska’s claim for damages against Exxon was based largely on the CV study they’d commissioned. Study by Carson et al — which we’ll read more about for the seminars on Thursday.</a:t>
            </a:r>
          </a:p>
          <a:p>
            <a:endParaRPr/>
          </a:p>
          <a:p>
            <a:r>
              <a:t>Oil industry launched a PR campaign to discredit CV, and did a huge amount of political lobbying too.</a:t>
            </a:r>
          </a:p>
          <a:p>
            <a:endParaRPr/>
          </a:p>
          <a:p>
            <a:r>
              <a:t>In response, the US NOAA (US Nat’l Oceanic &amp; Atmospheric Administration) set up a ‘blue-ribbon’ commission headed by 2 Nobel-prizewinning economists to investigate CV.</a:t>
            </a:r>
          </a:p>
        </p:txBody>
      </p:sp>
    </p:spTree>
    <p:extLst>
      <p:ext uri="{BB962C8B-B14F-4D97-AF65-F5344CB8AC3E}">
        <p14:creationId xmlns:p14="http://schemas.microsoft.com/office/powerpoint/2010/main" val="278586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Shape 1043"/>
          <p:cNvSpPr>
            <a:spLocks noGrp="1" noRot="1" noChangeAspect="1"/>
          </p:cNvSpPr>
          <p:nvPr>
            <p:ph type="sldImg"/>
          </p:nvPr>
        </p:nvSpPr>
        <p:spPr>
          <a:prstGeom prst="rect">
            <a:avLst/>
          </a:prstGeom>
        </p:spPr>
        <p:txBody>
          <a:bodyPr/>
          <a:lstStyle/>
          <a:p>
            <a:endParaRPr/>
          </a:p>
        </p:txBody>
      </p:sp>
      <p:sp>
        <p:nvSpPr>
          <p:cNvPr id="1044" name="Shape 1044"/>
          <p:cNvSpPr>
            <a:spLocks noGrp="1"/>
          </p:cNvSpPr>
          <p:nvPr>
            <p:ph type="body" sz="quarter" idx="1"/>
          </p:nvPr>
        </p:nvSpPr>
        <p:spPr>
          <a:prstGeom prst="rect">
            <a:avLst/>
          </a:prstGeom>
        </p:spPr>
        <p:txBody>
          <a:bodyPr/>
          <a:lstStyle/>
          <a:p>
            <a:r>
              <a:t>Concluded that CV is a legitimate and useful tool.</a:t>
            </a:r>
          </a:p>
          <a:p>
            <a:r>
              <a:t>But should be conducted conservatively, burden of proof very much with researchers at every stage.</a:t>
            </a:r>
          </a:p>
          <a:p>
            <a:endParaRPr/>
          </a:p>
          <a:p>
            <a:r>
              <a:t>Key recommendations included … </a:t>
            </a:r>
            <a:endParaRPr b="1"/>
          </a:p>
          <a:p>
            <a:endParaRPr b="1"/>
          </a:p>
          <a:p>
            <a:r>
              <a:t>…</a:t>
            </a:r>
            <a:endParaRPr b="1"/>
          </a:p>
          <a:p>
            <a:endParaRPr b="1"/>
          </a:p>
          <a:p>
            <a:r>
              <a:rPr b="1"/>
              <a:t>Too</a:t>
            </a:r>
            <a:r>
              <a:t> expensive, except for large projects — focus on US litigation around big environmental disasters. High stakes! And damages that can be completely justified — so OK to err on the low side.</a:t>
            </a:r>
          </a:p>
        </p:txBody>
      </p:sp>
    </p:spTree>
    <p:extLst>
      <p:ext uri="{BB962C8B-B14F-4D97-AF65-F5344CB8AC3E}">
        <p14:creationId xmlns:p14="http://schemas.microsoft.com/office/powerpoint/2010/main" val="386055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noRot="1" noChangeAspect="1"/>
          </p:cNvSpPr>
          <p:nvPr>
            <p:ph type="sldImg"/>
          </p:nvPr>
        </p:nvSpPr>
        <p:spPr>
          <a:prstGeom prst="rect">
            <a:avLst/>
          </a:prstGeom>
        </p:spPr>
        <p:txBody>
          <a:bodyPr/>
          <a:lstStyle/>
          <a:p>
            <a:endParaRPr/>
          </a:p>
        </p:txBody>
      </p:sp>
      <p:sp>
        <p:nvSpPr>
          <p:cNvPr id="1051" name="Shape 1051"/>
          <p:cNvSpPr>
            <a:spLocks noGrp="1"/>
          </p:cNvSpPr>
          <p:nvPr>
            <p:ph type="body" sz="quarter" idx="1"/>
          </p:nvPr>
        </p:nvSpPr>
        <p:spPr>
          <a:prstGeom prst="rect">
            <a:avLst/>
          </a:prstGeom>
        </p:spPr>
        <p:txBody>
          <a:bodyPr/>
          <a:lstStyle/>
          <a:p>
            <a:r>
              <a:t>In a nutshell, and to paraphrase Churchill, … </a:t>
            </a:r>
          </a:p>
        </p:txBody>
      </p:sp>
    </p:spTree>
    <p:extLst>
      <p:ext uri="{BB962C8B-B14F-4D97-AF65-F5344CB8AC3E}">
        <p14:creationId xmlns:p14="http://schemas.microsoft.com/office/powerpoint/2010/main" val="412137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r>
              <a:t>[BREAK?]</a:t>
            </a:r>
          </a:p>
          <a:p>
            <a:endParaRPr/>
          </a:p>
          <a:p>
            <a:r>
              <a:t>Stonehenge is one of the best known and archaeologically most important monuments in the world. It was constructed between 5,000 and 3,500 years ago..</a:t>
            </a:r>
          </a:p>
        </p:txBody>
      </p:sp>
    </p:spTree>
    <p:extLst>
      <p:ext uri="{BB962C8B-B14F-4D97-AF65-F5344CB8AC3E}">
        <p14:creationId xmlns:p14="http://schemas.microsoft.com/office/powerpoint/2010/main" val="404983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noRot="1" noChangeAspect="1"/>
          </p:cNvSpPr>
          <p:nvPr>
            <p:ph type="sldImg"/>
          </p:nvPr>
        </p:nvSpPr>
        <p:spPr>
          <a:prstGeom prst="rect">
            <a:avLst/>
          </a:prstGeom>
        </p:spPr>
        <p:txBody>
          <a:bodyPr/>
          <a:lstStyle/>
          <a:p>
            <a:endParaRPr/>
          </a:p>
        </p:txBody>
      </p:sp>
      <p:sp>
        <p:nvSpPr>
          <p:cNvPr id="1061" name="Shape 1061"/>
          <p:cNvSpPr>
            <a:spLocks noGrp="1"/>
          </p:cNvSpPr>
          <p:nvPr>
            <p:ph type="body" sz="quarter" idx="1"/>
          </p:nvPr>
        </p:nvSpPr>
        <p:spPr>
          <a:prstGeom prst="rect">
            <a:avLst/>
          </a:prstGeom>
        </p:spPr>
        <p:txBody>
          <a:bodyPr/>
          <a:lstStyle/>
          <a:p>
            <a:r>
              <a:t>Current road layout</a:t>
            </a:r>
          </a:p>
          <a:p>
            <a:r>
              <a:t>Two busy roads near the site — one actually cutting through it.</a:t>
            </a:r>
          </a:p>
          <a:p>
            <a:r>
              <a:t>View of road and roar of traffic are rubbish if you want to enjoy the site. Also rubbish if you’re a druid.</a:t>
            </a:r>
          </a:p>
          <a:p>
            <a:r>
              <a:t>But the view of the monument is nice if you happen to be driving past.</a:t>
            </a:r>
          </a:p>
          <a:p>
            <a:endParaRPr/>
          </a:p>
          <a:p>
            <a:r>
              <a:t>Proposal:</a:t>
            </a:r>
          </a:p>
          <a:p>
            <a:r>
              <a:t>2km tunnel for A303 (busy road to South)</a:t>
            </a:r>
          </a:p>
          <a:p>
            <a:r>
              <a:t>Closure + dismantling of A344 (road to North)</a:t>
            </a:r>
          </a:p>
        </p:txBody>
      </p:sp>
    </p:spTree>
    <p:extLst>
      <p:ext uri="{BB962C8B-B14F-4D97-AF65-F5344CB8AC3E}">
        <p14:creationId xmlns:p14="http://schemas.microsoft.com/office/powerpoint/2010/main" val="4113736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a:spLocks noGrp="1" noRot="1" noChangeAspect="1"/>
          </p:cNvSpPr>
          <p:nvPr>
            <p:ph type="sldImg"/>
          </p:nvPr>
        </p:nvSpPr>
        <p:spPr>
          <a:prstGeom prst="rect">
            <a:avLst/>
          </a:prstGeom>
        </p:spPr>
        <p:txBody>
          <a:bodyPr/>
          <a:lstStyle/>
          <a:p>
            <a:endParaRPr/>
          </a:p>
        </p:txBody>
      </p:sp>
      <p:sp>
        <p:nvSpPr>
          <p:cNvPr id="1066" name="Shape 1066"/>
          <p:cNvSpPr>
            <a:spLocks noGrp="1"/>
          </p:cNvSpPr>
          <p:nvPr>
            <p:ph type="body" sz="quarter" idx="1"/>
          </p:nvPr>
        </p:nvSpPr>
        <p:spPr>
          <a:prstGeom prst="rect">
            <a:avLst/>
          </a:prstGeom>
        </p:spPr>
        <p:txBody>
          <a:bodyPr/>
          <a:lstStyle/>
          <a:p>
            <a:r>
              <a:t>Not clear if this proposal will result in a net gain or a net loss of welfare: hence CBA.</a:t>
            </a:r>
          </a:p>
          <a:p>
            <a:endParaRPr/>
          </a:p>
          <a:p>
            <a:r>
              <a:t>White costs and benefits are the usual factors considered by DfT in a transport project appraisal. </a:t>
            </a:r>
          </a:p>
          <a:p>
            <a:endParaRPr/>
          </a:p>
          <a:p>
            <a:r>
              <a:t>But ignore the main reasons for undertaking the project! I.e. the yellow highlighted costs and benefits, which are the environmental or heritage factors.</a:t>
            </a:r>
          </a:p>
          <a:p>
            <a:endParaRPr/>
          </a:p>
          <a:p>
            <a:r>
              <a:t>English Heritage commissioned an SP study to value these in 1998.</a:t>
            </a:r>
          </a:p>
        </p:txBody>
      </p:sp>
    </p:spTree>
    <p:extLst>
      <p:ext uri="{BB962C8B-B14F-4D97-AF65-F5344CB8AC3E}">
        <p14:creationId xmlns:p14="http://schemas.microsoft.com/office/powerpoint/2010/main" val="1133404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Tick all the amounts you’re sure you would pay</a:t>
            </a:r>
          </a:p>
          <a:p>
            <a:r>
              <a:t>X all the amounts you’re sure you wouldn’t</a:t>
            </a:r>
          </a:p>
          <a:p>
            <a:endParaRPr/>
          </a:p>
          <a:p>
            <a:r>
              <a:t>Note: people told to consider only the benefits described: </a:t>
            </a:r>
            <a:r>
              <a:rPr b="1"/>
              <a:t>not </a:t>
            </a:r>
            <a:r>
              <a:t>any safety or journey time benefits — otherwise those would be double counted.</a:t>
            </a:r>
          </a:p>
        </p:txBody>
      </p:sp>
    </p:spTree>
    <p:extLst>
      <p:ext uri="{BB962C8B-B14F-4D97-AF65-F5344CB8AC3E}">
        <p14:creationId xmlns:p14="http://schemas.microsoft.com/office/powerpoint/2010/main" val="3334753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noRot="1" noChangeAspect="1"/>
          </p:cNvSpPr>
          <p:nvPr>
            <p:ph type="sldImg"/>
          </p:nvPr>
        </p:nvSpPr>
        <p:spPr>
          <a:prstGeom prst="rect">
            <a:avLst/>
          </a:prstGeom>
        </p:spPr>
        <p:txBody>
          <a:bodyPr/>
          <a:lstStyle/>
          <a:p>
            <a:endParaRPr/>
          </a:p>
        </p:txBody>
      </p:sp>
      <p:sp>
        <p:nvSpPr>
          <p:cNvPr id="1082" name="Shape 1082"/>
          <p:cNvSpPr>
            <a:spLocks noGrp="1"/>
          </p:cNvSpPr>
          <p:nvPr>
            <p:ph type="body" sz="quarter" idx="1"/>
          </p:nvPr>
        </p:nvSpPr>
        <p:spPr>
          <a:prstGeom prst="rect">
            <a:avLst/>
          </a:prstGeom>
        </p:spPr>
        <p:txBody>
          <a:bodyPr/>
          <a:lstStyle/>
          <a:p>
            <a:r>
              <a:t>Which are protests? (last 2)</a:t>
            </a:r>
          </a:p>
        </p:txBody>
      </p:sp>
    </p:spTree>
    <p:extLst>
      <p:ext uri="{BB962C8B-B14F-4D97-AF65-F5344CB8AC3E}">
        <p14:creationId xmlns:p14="http://schemas.microsoft.com/office/powerpoint/2010/main" val="671474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noRot="1" noChangeAspect="1"/>
          </p:cNvSpPr>
          <p:nvPr>
            <p:ph type="sldImg"/>
          </p:nvPr>
        </p:nvSpPr>
        <p:spPr>
          <a:prstGeom prst="rect">
            <a:avLst/>
          </a:prstGeom>
        </p:spPr>
        <p:txBody>
          <a:bodyPr/>
          <a:lstStyle/>
          <a:p>
            <a:endParaRPr/>
          </a:p>
        </p:txBody>
      </p:sp>
      <p:sp>
        <p:nvSpPr>
          <p:cNvPr id="1091" name="Shape 1091"/>
          <p:cNvSpPr>
            <a:spLocks noGrp="1"/>
          </p:cNvSpPr>
          <p:nvPr>
            <p:ph type="body" sz="quarter" idx="1"/>
          </p:nvPr>
        </p:nvSpPr>
        <p:spPr>
          <a:prstGeom prst="rect">
            <a:avLst/>
          </a:prstGeom>
        </p:spPr>
        <p:txBody>
          <a:bodyPr/>
          <a:lstStyle/>
          <a:p>
            <a:r>
              <a:t>Outcome?</a:t>
            </a:r>
          </a:p>
          <a:p>
            <a:r>
              <a:t>Weighted to approximate whole of UK</a:t>
            </a:r>
          </a:p>
          <a:p>
            <a:r>
              <a:t>Yearly values, over two years of construction only</a:t>
            </a:r>
          </a:p>
          <a:p>
            <a:endParaRPr/>
          </a:p>
          <a:p>
            <a:r>
              <a:t>Two ways to see this!</a:t>
            </a:r>
          </a:p>
          <a:p>
            <a:endParaRPr/>
          </a:p>
          <a:p>
            <a:r>
              <a:t>1. valuation allows us to assess strength of preference and come to a better decision than a simple poll does</a:t>
            </a:r>
          </a:p>
          <a:p>
            <a:endParaRPr/>
          </a:p>
          <a:p>
            <a:r>
              <a:t>2. valuation is profoundly anti-democratic, and lets a wealthy minority dictate policy for the rest of us</a:t>
            </a:r>
          </a:p>
        </p:txBody>
      </p:sp>
    </p:spTree>
    <p:extLst>
      <p:ext uri="{BB962C8B-B14F-4D97-AF65-F5344CB8AC3E}">
        <p14:creationId xmlns:p14="http://schemas.microsoft.com/office/powerpoint/2010/main" val="118201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endParaRPr/>
          </a:p>
        </p:txBody>
      </p:sp>
      <p:sp>
        <p:nvSpPr>
          <p:cNvPr id="1097" name="Shape 1097"/>
          <p:cNvSpPr>
            <a:spLocks noGrp="1"/>
          </p:cNvSpPr>
          <p:nvPr>
            <p:ph type="body" sz="quarter" idx="1"/>
          </p:nvPr>
        </p:nvSpPr>
        <p:spPr>
          <a:prstGeom prst="rect">
            <a:avLst/>
          </a:prstGeom>
        </p:spPr>
        <p:txBody>
          <a:bodyPr/>
          <a:lstStyle/>
          <a:p>
            <a:r>
              <a:t>col 2: present value over 2 years at 6% discount rate (??)</a:t>
            </a:r>
          </a:p>
          <a:p>
            <a:endParaRPr/>
          </a:p>
          <a:p>
            <a:r>
              <a:t>Pushes CBA to net benefit: worth doing. Govt announced would be built.</a:t>
            </a:r>
          </a:p>
          <a:p>
            <a:endParaRPr/>
          </a:p>
          <a:p>
            <a:r>
              <a:t>But still not done. Disputes over bored vs cut-and-cover tunnel. Plans abandoned.</a:t>
            </a:r>
          </a:p>
        </p:txBody>
      </p:sp>
    </p:spTree>
    <p:extLst>
      <p:ext uri="{BB962C8B-B14F-4D97-AF65-F5344CB8AC3E}">
        <p14:creationId xmlns:p14="http://schemas.microsoft.com/office/powerpoint/2010/main" val="166491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prstGeom prst="rect">
            <a:avLst/>
          </a:prstGeom>
        </p:spPr>
        <p:txBody>
          <a:bodyPr/>
          <a:lstStyle/>
          <a:p>
            <a:endParaRPr/>
          </a:p>
        </p:txBody>
      </p:sp>
      <p:sp>
        <p:nvSpPr>
          <p:cNvPr id="927" name="Shape 927"/>
          <p:cNvSpPr>
            <a:spLocks noGrp="1"/>
          </p:cNvSpPr>
          <p:nvPr>
            <p:ph type="body" sz="quarter" idx="1"/>
          </p:nvPr>
        </p:nvSpPr>
        <p:spPr>
          <a:prstGeom prst="rect">
            <a:avLst/>
          </a:prstGeom>
        </p:spPr>
        <p:txBody>
          <a:bodyPr/>
          <a:lstStyle/>
          <a:p>
            <a:r>
              <a:t>Explore reasons e.g. </a:t>
            </a:r>
            <a:r>
              <a:rPr b="1"/>
              <a:t>Why</a:t>
            </a:r>
            <a:r>
              <a:t> are people WTP for cleaner air? Cleaning bills? Aesthetics? Health?</a:t>
            </a:r>
          </a:p>
          <a:p>
            <a:endParaRPr/>
          </a:p>
          <a:p>
            <a:r>
              <a:t>Great strengths.</a:t>
            </a:r>
          </a:p>
        </p:txBody>
      </p:sp>
    </p:spTree>
    <p:extLst>
      <p:ext uri="{BB962C8B-B14F-4D97-AF65-F5344CB8AC3E}">
        <p14:creationId xmlns:p14="http://schemas.microsoft.com/office/powerpoint/2010/main" val="506291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Shape 1103"/>
          <p:cNvSpPr>
            <a:spLocks noGrp="1" noRot="1" noChangeAspect="1"/>
          </p:cNvSpPr>
          <p:nvPr>
            <p:ph type="sldImg"/>
          </p:nvPr>
        </p:nvSpPr>
        <p:spPr>
          <a:prstGeom prst="rect">
            <a:avLst/>
          </a:prstGeom>
        </p:spPr>
        <p:txBody>
          <a:bodyPr/>
          <a:lstStyle/>
          <a:p>
            <a:endParaRPr/>
          </a:p>
        </p:txBody>
      </p:sp>
      <p:sp>
        <p:nvSpPr>
          <p:cNvPr id="1104" name="Shape 1104"/>
          <p:cNvSpPr>
            <a:spLocks noGrp="1"/>
          </p:cNvSpPr>
          <p:nvPr>
            <p:ph type="body" sz="quarter" idx="1"/>
          </p:nvPr>
        </p:nvSpPr>
        <p:spPr>
          <a:prstGeom prst="rect">
            <a:avLst/>
          </a:prstGeom>
        </p:spPr>
        <p:txBody>
          <a:bodyPr/>
          <a:lstStyle/>
          <a:p>
            <a:r>
              <a:t>1 -- like hedonic pricing studies</a:t>
            </a:r>
          </a:p>
        </p:txBody>
      </p:sp>
    </p:spTree>
    <p:extLst>
      <p:ext uri="{BB962C8B-B14F-4D97-AF65-F5344CB8AC3E}">
        <p14:creationId xmlns:p14="http://schemas.microsoft.com/office/powerpoint/2010/main" val="330812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noRot="1" noChangeAspect="1"/>
          </p:cNvSpPr>
          <p:nvPr>
            <p:ph type="sldImg"/>
          </p:nvPr>
        </p:nvSpPr>
        <p:spPr>
          <a:prstGeom prst="rect">
            <a:avLst/>
          </a:prstGeom>
        </p:spPr>
        <p:txBody>
          <a:bodyPr/>
          <a:lstStyle/>
          <a:p>
            <a:endParaRPr/>
          </a:p>
        </p:txBody>
      </p:sp>
      <p:sp>
        <p:nvSpPr>
          <p:cNvPr id="1108" name="Shape 1108"/>
          <p:cNvSpPr>
            <a:spLocks noGrp="1"/>
          </p:cNvSpPr>
          <p:nvPr>
            <p:ph type="body" sz="quarter" idx="1"/>
          </p:nvPr>
        </p:nvSpPr>
        <p:spPr>
          <a:prstGeom prst="rect">
            <a:avLst/>
          </a:prstGeom>
        </p:spPr>
        <p:txBody>
          <a:bodyPr/>
          <a:lstStyle/>
          <a:p>
            <a:r>
              <a:t>This is a market research CE.</a:t>
            </a:r>
          </a:p>
          <a:p>
            <a:endParaRPr/>
          </a:p>
          <a:p>
            <a:r>
              <a:t>Mimics the sort of market situation that’s supposed to make us familiar with CEs.</a:t>
            </a:r>
          </a:p>
        </p:txBody>
      </p:sp>
    </p:spTree>
    <p:extLst>
      <p:ext uri="{BB962C8B-B14F-4D97-AF65-F5344CB8AC3E}">
        <p14:creationId xmlns:p14="http://schemas.microsoft.com/office/powerpoint/2010/main" val="215135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noRot="1" noChangeAspect="1"/>
          </p:cNvSpPr>
          <p:nvPr>
            <p:ph type="sldImg"/>
          </p:nvPr>
        </p:nvSpPr>
        <p:spPr>
          <a:prstGeom prst="rect">
            <a:avLst/>
          </a:prstGeom>
        </p:spPr>
        <p:txBody>
          <a:bodyPr/>
          <a:lstStyle/>
          <a:p>
            <a:endParaRPr/>
          </a:p>
        </p:txBody>
      </p:sp>
      <p:sp>
        <p:nvSpPr>
          <p:cNvPr id="1112" name="Shape 1112"/>
          <p:cNvSpPr>
            <a:spLocks noGrp="1"/>
          </p:cNvSpPr>
          <p:nvPr>
            <p:ph type="body" sz="quarter" idx="1"/>
          </p:nvPr>
        </p:nvSpPr>
        <p:spPr>
          <a:prstGeom prst="rect">
            <a:avLst/>
          </a:prstGeom>
        </p:spPr>
        <p:txBody>
          <a:bodyPr/>
          <a:lstStyle/>
          <a:p>
            <a:r>
              <a:t>Environmental example, 4 options. Which would you choose? 30s to decide.</a:t>
            </a:r>
          </a:p>
          <a:p>
            <a:endParaRPr/>
          </a:p>
          <a:p>
            <a:r>
              <a:t>… </a:t>
            </a:r>
          </a:p>
          <a:p>
            <a:endParaRPr/>
          </a:p>
          <a:p>
            <a:r>
              <a:t>Wave (hands up) … etc … </a:t>
            </a:r>
          </a:p>
        </p:txBody>
      </p:sp>
    </p:spTree>
    <p:extLst>
      <p:ext uri="{BB962C8B-B14F-4D97-AF65-F5344CB8AC3E}">
        <p14:creationId xmlns:p14="http://schemas.microsoft.com/office/powerpoint/2010/main" val="1399410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noRot="1" noChangeAspect="1"/>
          </p:cNvSpPr>
          <p:nvPr>
            <p:ph type="sldImg"/>
          </p:nvPr>
        </p:nvSpPr>
        <p:spPr>
          <a:prstGeom prst="rect">
            <a:avLst/>
          </a:prstGeom>
        </p:spPr>
        <p:txBody>
          <a:bodyPr/>
          <a:lstStyle/>
          <a:p>
            <a:endParaRPr/>
          </a:p>
        </p:txBody>
      </p:sp>
      <p:sp>
        <p:nvSpPr>
          <p:cNvPr id="1116" name="Shape 1116"/>
          <p:cNvSpPr>
            <a:spLocks noGrp="1"/>
          </p:cNvSpPr>
          <p:nvPr>
            <p:ph type="body" sz="quarter" idx="1"/>
          </p:nvPr>
        </p:nvSpPr>
        <p:spPr>
          <a:prstGeom prst="rect">
            <a:avLst/>
          </a:prstGeom>
        </p:spPr>
        <p:txBody>
          <a:bodyPr/>
          <a:lstStyle/>
          <a:p>
            <a:r>
              <a:t>Attributes vary between cards. In this study, 6 cards per respondent.</a:t>
            </a:r>
          </a:p>
        </p:txBody>
      </p:sp>
    </p:spTree>
    <p:extLst>
      <p:ext uri="{BB962C8B-B14F-4D97-AF65-F5344CB8AC3E}">
        <p14:creationId xmlns:p14="http://schemas.microsoft.com/office/powerpoint/2010/main" val="182393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noRot="1" noChangeAspect="1"/>
          </p:cNvSpPr>
          <p:nvPr>
            <p:ph type="sldImg"/>
          </p:nvPr>
        </p:nvSpPr>
        <p:spPr>
          <a:prstGeom prst="rect">
            <a:avLst/>
          </a:prstGeom>
        </p:spPr>
        <p:txBody>
          <a:bodyPr/>
          <a:lstStyle/>
          <a:p>
            <a:endParaRPr/>
          </a:p>
        </p:txBody>
      </p:sp>
      <p:sp>
        <p:nvSpPr>
          <p:cNvPr id="1137" name="Shape 1137"/>
          <p:cNvSpPr>
            <a:spLocks noGrp="1"/>
          </p:cNvSpPr>
          <p:nvPr>
            <p:ph type="body" sz="quarter" idx="1"/>
          </p:nvPr>
        </p:nvSpPr>
        <p:spPr>
          <a:prstGeom prst="rect">
            <a:avLst/>
          </a:prstGeom>
        </p:spPr>
        <p:txBody>
          <a:bodyPr/>
          <a:lstStyle/>
          <a:p>
            <a:r>
              <a:t>Terminology</a:t>
            </a:r>
          </a:p>
          <a:p>
            <a:endParaRPr/>
          </a:p>
          <a:p>
            <a:r>
              <a:t>Each </a:t>
            </a:r>
            <a:r>
              <a:rPr b="1"/>
              <a:t>choice set</a:t>
            </a:r>
            <a:r>
              <a:t> is presented on a </a:t>
            </a:r>
            <a:r>
              <a:rPr b="1"/>
              <a:t>choice card.</a:t>
            </a:r>
          </a:p>
          <a:p>
            <a:endParaRPr b="1"/>
          </a:p>
          <a:p>
            <a:r>
              <a:t>On each card, you have several </a:t>
            </a:r>
            <a:r>
              <a:rPr b="1"/>
              <a:t>options </a:t>
            </a:r>
            <a:r>
              <a:t>which</a:t>
            </a:r>
            <a:r>
              <a:rPr b="1"/>
              <a:t> </a:t>
            </a:r>
            <a:r>
              <a:t>vary in the</a:t>
            </a:r>
            <a:r>
              <a:rPr b="1"/>
              <a:t> levels </a:t>
            </a:r>
            <a:r>
              <a:t>of</a:t>
            </a:r>
            <a:r>
              <a:rPr b="1"/>
              <a:t> attributes</a:t>
            </a:r>
          </a:p>
          <a:p>
            <a:endParaRPr b="1"/>
          </a:p>
          <a:p>
            <a:r>
              <a:t>For compatibility with welfare theory, a status quo option must be available: nothing done, no cost.</a:t>
            </a:r>
          </a:p>
          <a:p>
            <a:endParaRPr/>
          </a:p>
          <a:p>
            <a:r>
              <a:t>Some attributes may have a prior expectation on whether +ve/-ve (e.g. price, wildlife). Others may not (e.g. location).</a:t>
            </a:r>
          </a:p>
          <a:p>
            <a:endParaRPr/>
          </a:p>
          <a:p>
            <a:endParaRPr/>
          </a:p>
          <a:p>
            <a:r>
              <a:t>From a study carried out by a PhD student at Stirling.</a:t>
            </a:r>
          </a:p>
        </p:txBody>
      </p:sp>
    </p:spTree>
    <p:extLst>
      <p:ext uri="{BB962C8B-B14F-4D97-AF65-F5344CB8AC3E}">
        <p14:creationId xmlns:p14="http://schemas.microsoft.com/office/powerpoint/2010/main" val="3661112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r>
              <a:t>one attribute — e.g. ‘the environmentally friendly choice’ or the cheapest</a:t>
            </a:r>
          </a:p>
          <a:p>
            <a:endParaRPr/>
          </a:p>
          <a:p>
            <a:r>
              <a:t>Didn’t I just say it was easier because more familiar?!</a:t>
            </a:r>
          </a:p>
          <a:p>
            <a:endParaRPr/>
          </a:p>
          <a:p>
            <a:r>
              <a:t>If difficult, generally researchers’ fault! Getting greedy and asking about too many attributes and/or presenting too many cards.</a:t>
            </a:r>
          </a:p>
          <a:p>
            <a:endParaRPr/>
          </a:p>
        </p:txBody>
      </p:sp>
    </p:spTree>
    <p:extLst>
      <p:ext uri="{BB962C8B-B14F-4D97-AF65-F5344CB8AC3E}">
        <p14:creationId xmlns:p14="http://schemas.microsoft.com/office/powerpoint/2010/main" val="2111352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Shape 1158"/>
          <p:cNvSpPr>
            <a:spLocks noGrp="1" noRot="1" noChangeAspect="1"/>
          </p:cNvSpPr>
          <p:nvPr>
            <p:ph type="sldImg"/>
          </p:nvPr>
        </p:nvSpPr>
        <p:spPr>
          <a:prstGeom prst="rect">
            <a:avLst/>
          </a:prstGeom>
        </p:spPr>
        <p:txBody>
          <a:bodyPr/>
          <a:lstStyle/>
          <a:p>
            <a:endParaRPr/>
          </a:p>
        </p:txBody>
      </p:sp>
      <p:sp>
        <p:nvSpPr>
          <p:cNvPr id="1159" name="Shape 1159"/>
          <p:cNvSpPr>
            <a:spLocks noGrp="1"/>
          </p:cNvSpPr>
          <p:nvPr>
            <p:ph type="body" sz="quarter" idx="1"/>
          </p:nvPr>
        </p:nvSpPr>
        <p:spPr>
          <a:prstGeom prst="rect">
            <a:avLst/>
          </a:prstGeom>
        </p:spPr>
        <p:txBody>
          <a:bodyPr/>
          <a:lstStyle/>
          <a:p>
            <a:r>
              <a:t>Assume a distribution for epsilon</a:t>
            </a:r>
          </a:p>
        </p:txBody>
      </p:sp>
    </p:spTree>
    <p:extLst>
      <p:ext uri="{BB962C8B-B14F-4D97-AF65-F5344CB8AC3E}">
        <p14:creationId xmlns:p14="http://schemas.microsoft.com/office/powerpoint/2010/main" val="2095617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Shape 1163"/>
          <p:cNvSpPr>
            <a:spLocks noGrp="1" noRot="1" noChangeAspect="1"/>
          </p:cNvSpPr>
          <p:nvPr>
            <p:ph type="sldImg"/>
          </p:nvPr>
        </p:nvSpPr>
        <p:spPr>
          <a:prstGeom prst="rect">
            <a:avLst/>
          </a:prstGeom>
        </p:spPr>
        <p:txBody>
          <a:bodyPr/>
          <a:lstStyle/>
          <a:p>
            <a:endParaRPr/>
          </a:p>
        </p:txBody>
      </p:sp>
      <p:sp>
        <p:nvSpPr>
          <p:cNvPr id="1164" name="Shape 1164"/>
          <p:cNvSpPr>
            <a:spLocks noGrp="1"/>
          </p:cNvSpPr>
          <p:nvPr>
            <p:ph type="body" sz="quarter" idx="1"/>
          </p:nvPr>
        </p:nvSpPr>
        <p:spPr>
          <a:prstGeom prst="rect">
            <a:avLst/>
          </a:prstGeom>
        </p:spPr>
        <p:txBody>
          <a:bodyPr/>
          <a:lstStyle/>
          <a:p>
            <a:r>
              <a:t>In practice there will generally be many q parameters in the model, one per attribute</a:t>
            </a:r>
          </a:p>
        </p:txBody>
      </p:sp>
    </p:spTree>
    <p:extLst>
      <p:ext uri="{BB962C8B-B14F-4D97-AF65-F5344CB8AC3E}">
        <p14:creationId xmlns:p14="http://schemas.microsoft.com/office/powerpoint/2010/main" val="1851976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Shape 1168"/>
          <p:cNvSpPr>
            <a:spLocks noGrp="1" noRot="1" noChangeAspect="1"/>
          </p:cNvSpPr>
          <p:nvPr>
            <p:ph type="sldImg"/>
          </p:nvPr>
        </p:nvSpPr>
        <p:spPr>
          <a:prstGeom prst="rect">
            <a:avLst/>
          </a:prstGeom>
        </p:spPr>
        <p:txBody>
          <a:bodyPr/>
          <a:lstStyle/>
          <a:p>
            <a:endParaRPr/>
          </a:p>
        </p:txBody>
      </p:sp>
      <p:sp>
        <p:nvSpPr>
          <p:cNvPr id="1169" name="Shape 1169"/>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679513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Shape 1176"/>
          <p:cNvSpPr>
            <a:spLocks noGrp="1" noRot="1" noChangeAspect="1"/>
          </p:cNvSpPr>
          <p:nvPr>
            <p:ph type="sldImg"/>
          </p:nvPr>
        </p:nvSpPr>
        <p:spPr>
          <a:prstGeom prst="rect">
            <a:avLst/>
          </a:prstGeom>
        </p:spPr>
        <p:txBody>
          <a:bodyPr/>
          <a:lstStyle/>
          <a:p>
            <a:endParaRPr/>
          </a:p>
        </p:txBody>
      </p:sp>
      <p:sp>
        <p:nvSpPr>
          <p:cNvPr id="1177" name="Shape 1177"/>
          <p:cNvSpPr>
            <a:spLocks noGrp="1"/>
          </p:cNvSpPr>
          <p:nvPr>
            <p:ph type="body" sz="quarter" idx="1"/>
          </p:nvPr>
        </p:nvSpPr>
        <p:spPr>
          <a:prstGeom prst="rect">
            <a:avLst/>
          </a:prstGeom>
        </p:spPr>
        <p:txBody>
          <a:bodyPr/>
          <a:lstStyle/>
          <a:p>
            <a:r>
              <a:t>The probability that an individual will choose g out of j sites is …</a:t>
            </a:r>
          </a:p>
          <a:p>
            <a:endParaRPr/>
          </a:p>
          <a:p>
            <a:r>
              <a:t>And since we observe lots of people’s choices we can multiply all these probabilities to give us the whole sample likelihood</a:t>
            </a:r>
          </a:p>
          <a:p>
            <a:endParaRPr/>
          </a:p>
          <a:p>
            <a:r>
              <a:t>Note — as with travel cost, clogit assumes IIA — newer studies use RPL/mixed logit to relax.</a:t>
            </a:r>
          </a:p>
        </p:txBody>
      </p:sp>
    </p:spTree>
    <p:extLst>
      <p:ext uri="{BB962C8B-B14F-4D97-AF65-F5344CB8AC3E}">
        <p14:creationId xmlns:p14="http://schemas.microsoft.com/office/powerpoint/2010/main" val="31874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r>
              <a:t>Requires complex, large scale surveys, much piloting and refinement, etc.</a:t>
            </a:r>
          </a:p>
          <a:p>
            <a:endParaRPr/>
          </a:p>
          <a:p>
            <a:r>
              <a:t>Not actual behaviour — next slide</a:t>
            </a:r>
          </a:p>
          <a:p>
            <a:r>
              <a:t>Biases — later on this lecture</a:t>
            </a:r>
          </a:p>
        </p:txBody>
      </p:sp>
    </p:spTree>
    <p:extLst>
      <p:ext uri="{BB962C8B-B14F-4D97-AF65-F5344CB8AC3E}">
        <p14:creationId xmlns:p14="http://schemas.microsoft.com/office/powerpoint/2010/main" val="1359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noRot="1" noChangeAspect="1"/>
          </p:cNvSpPr>
          <p:nvPr>
            <p:ph type="sldImg"/>
          </p:nvPr>
        </p:nvSpPr>
        <p:spPr>
          <a:prstGeom prst="rect">
            <a:avLst/>
          </a:prstGeom>
        </p:spPr>
        <p:txBody>
          <a:bodyPr/>
          <a:lstStyle/>
          <a:p>
            <a:endParaRPr/>
          </a:p>
        </p:txBody>
      </p:sp>
      <p:sp>
        <p:nvSpPr>
          <p:cNvPr id="1182" name="Shape 1182"/>
          <p:cNvSpPr>
            <a:spLocks noGrp="1"/>
          </p:cNvSpPr>
          <p:nvPr>
            <p:ph type="body" sz="quarter" idx="1"/>
          </p:nvPr>
        </p:nvSpPr>
        <p:spPr>
          <a:prstGeom prst="rect">
            <a:avLst/>
          </a:prstGeom>
        </p:spPr>
        <p:txBody>
          <a:bodyPr/>
          <a:lstStyle/>
          <a:p>
            <a:r>
              <a:t>v0 = status quo</a:t>
            </a:r>
          </a:p>
        </p:txBody>
      </p:sp>
    </p:spTree>
    <p:extLst>
      <p:ext uri="{BB962C8B-B14F-4D97-AF65-F5344CB8AC3E}">
        <p14:creationId xmlns:p14="http://schemas.microsoft.com/office/powerpoint/2010/main" val="2334774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Shape 1190"/>
          <p:cNvSpPr>
            <a:spLocks noGrp="1" noRot="1" noChangeAspect="1"/>
          </p:cNvSpPr>
          <p:nvPr>
            <p:ph type="sldImg"/>
          </p:nvPr>
        </p:nvSpPr>
        <p:spPr>
          <a:prstGeom prst="rect">
            <a:avLst/>
          </a:prstGeom>
        </p:spPr>
        <p:txBody>
          <a:bodyPr/>
          <a:lstStyle/>
          <a:p>
            <a:endParaRPr/>
          </a:p>
        </p:txBody>
      </p:sp>
      <p:sp>
        <p:nvSpPr>
          <p:cNvPr id="1191" name="Shape 1191"/>
          <p:cNvSpPr>
            <a:spLocks noGrp="1"/>
          </p:cNvSpPr>
          <p:nvPr>
            <p:ph type="body" sz="quarter" idx="1"/>
          </p:nvPr>
        </p:nvSpPr>
        <p:spPr>
          <a:prstGeom prst="rect">
            <a:avLst/>
          </a:prstGeom>
        </p:spPr>
        <p:txBody>
          <a:bodyPr/>
          <a:lstStyle/>
          <a:p>
            <a:r>
              <a:t>A study of mine, plus colleagues, published in Energy Policy.</a:t>
            </a:r>
          </a:p>
          <a:p>
            <a:endParaRPr/>
          </a:p>
          <a:p>
            <a:r>
              <a:t>Not a classic study in env econ — actually more like a market research study. Because although carbon reductions are a public good, offsets are sold in private transactions to consumers.</a:t>
            </a:r>
          </a:p>
          <a:p>
            <a:endParaRPr/>
          </a:p>
          <a:p>
            <a:r>
              <a:t>Looking at impacts of co-benefits and certification on consumers’ WTP for carbon offsets when flying.</a:t>
            </a:r>
          </a:p>
          <a:p>
            <a:endParaRPr/>
          </a:p>
          <a:p>
            <a:r>
              <a:t>Actually in two parts… </a:t>
            </a:r>
          </a:p>
        </p:txBody>
      </p:sp>
    </p:spTree>
    <p:extLst>
      <p:ext uri="{BB962C8B-B14F-4D97-AF65-F5344CB8AC3E}">
        <p14:creationId xmlns:p14="http://schemas.microsoft.com/office/powerpoint/2010/main" val="4100680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noRot="1" noChangeAspect="1"/>
          </p:cNvSpPr>
          <p:nvPr>
            <p:ph type="sldImg"/>
          </p:nvPr>
        </p:nvSpPr>
        <p:spPr>
          <a:prstGeom prst="rect">
            <a:avLst/>
          </a:prstGeom>
        </p:spPr>
        <p:txBody>
          <a:bodyPr/>
          <a:lstStyle/>
          <a:p>
            <a:endParaRPr/>
          </a:p>
        </p:txBody>
      </p:sp>
      <p:sp>
        <p:nvSpPr>
          <p:cNvPr id="1200" name="Shape 1200"/>
          <p:cNvSpPr>
            <a:spLocks noGrp="1"/>
          </p:cNvSpPr>
          <p:nvPr>
            <p:ph type="body" sz="quarter" idx="1"/>
          </p:nvPr>
        </p:nvSpPr>
        <p:spPr>
          <a:prstGeom prst="rect">
            <a:avLst/>
          </a:prstGeom>
        </p:spPr>
        <p:txBody>
          <a:bodyPr/>
          <a:lstStyle/>
          <a:p>
            <a:r>
              <a:t>CE consisted of 6 cards like this one.</a:t>
            </a:r>
          </a:p>
          <a:p>
            <a:r>
              <a:t>To estimate WTP for offsets and co-benefits, and certification.</a:t>
            </a:r>
          </a:p>
          <a:p>
            <a:endParaRPr/>
          </a:p>
          <a:p>
            <a:r>
              <a:rPr b="1"/>
              <a:t>Levels:</a:t>
            </a:r>
          </a:p>
          <a:p>
            <a:r>
              <a:t>Co-benefits: one of the 3 mentioned earlier, or none — these explained to respondents in more detail</a:t>
            </a:r>
          </a:p>
          <a:p>
            <a:r>
              <a:t>Certification: yes or no</a:t>
            </a:r>
          </a:p>
          <a:p>
            <a:r>
              <a:t>Price: same levels as on last slide, £4 - £20</a:t>
            </a:r>
          </a:p>
        </p:txBody>
      </p:sp>
    </p:spTree>
    <p:extLst>
      <p:ext uri="{BB962C8B-B14F-4D97-AF65-F5344CB8AC3E}">
        <p14:creationId xmlns:p14="http://schemas.microsoft.com/office/powerpoint/2010/main" val="4252032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endParaRPr/>
          </a:p>
        </p:txBody>
      </p:sp>
      <p:sp>
        <p:nvSpPr>
          <p:cNvPr id="1207" name="Shape 1207"/>
          <p:cNvSpPr>
            <a:spLocks noGrp="1"/>
          </p:cNvSpPr>
          <p:nvPr>
            <p:ph type="body" sz="quarter" idx="1"/>
          </p:nvPr>
        </p:nvSpPr>
        <p:spPr>
          <a:prstGeom prst="rect">
            <a:avLst/>
          </a:prstGeom>
        </p:spPr>
        <p:txBody>
          <a:bodyPr/>
          <a:lstStyle/>
          <a:p>
            <a:r>
              <a:t>V high std dev on offset WTP … </a:t>
            </a:r>
          </a:p>
        </p:txBody>
      </p:sp>
    </p:spTree>
    <p:extLst>
      <p:ext uri="{BB962C8B-B14F-4D97-AF65-F5344CB8AC3E}">
        <p14:creationId xmlns:p14="http://schemas.microsoft.com/office/powerpoint/2010/main" val="346532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noRot="1" noChangeAspect="1"/>
          </p:cNvSpPr>
          <p:nvPr>
            <p:ph type="sldImg"/>
          </p:nvPr>
        </p:nvSpPr>
        <p:spPr>
          <a:prstGeom prst="rect">
            <a:avLst/>
          </a:prstGeom>
        </p:spPr>
        <p:txBody>
          <a:bodyPr/>
          <a:lstStyle/>
          <a:p>
            <a:endParaRPr/>
          </a:p>
        </p:txBody>
      </p:sp>
      <p:sp>
        <p:nvSpPr>
          <p:cNvPr id="1216" name="Shape 1216"/>
          <p:cNvSpPr>
            <a:spLocks noGrp="1"/>
          </p:cNvSpPr>
          <p:nvPr>
            <p:ph type="body" sz="quarter" idx="1"/>
          </p:nvPr>
        </p:nvSpPr>
        <p:spPr>
          <a:prstGeom prst="rect">
            <a:avLst/>
          </a:prstGeom>
        </p:spPr>
        <p:txBody>
          <a:bodyPr/>
          <a:lstStyle/>
          <a:p>
            <a:r>
              <a:t>… which we also saw in the </a:t>
            </a:r>
            <a:r>
              <a:rPr b="1"/>
              <a:t>text comments</a:t>
            </a:r>
            <a:r>
              <a:t> left by over one third of our respondents.</a:t>
            </a:r>
          </a:p>
          <a:p>
            <a:endParaRPr/>
          </a:p>
          <a:p>
            <a:r>
              <a:t>On the one hand…</a:t>
            </a:r>
          </a:p>
          <a:p>
            <a:r>
              <a:t>… and on the other … </a:t>
            </a:r>
          </a:p>
        </p:txBody>
      </p:sp>
    </p:spTree>
    <p:extLst>
      <p:ext uri="{BB962C8B-B14F-4D97-AF65-F5344CB8AC3E}">
        <p14:creationId xmlns:p14="http://schemas.microsoft.com/office/powerpoint/2010/main" val="150366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63083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pe 765"/>
          <p:cNvSpPr>
            <a:spLocks noGrp="1" noRot="1" noChangeAspect="1"/>
          </p:cNvSpPr>
          <p:nvPr>
            <p:ph type="sldImg"/>
          </p:nvPr>
        </p:nvSpPr>
        <p:spPr>
          <a:prstGeom prst="rect">
            <a:avLst/>
          </a:prstGeom>
        </p:spPr>
        <p:txBody>
          <a:bodyPr/>
          <a:lstStyle/>
          <a:p>
            <a:endParaRPr/>
          </a:p>
        </p:txBody>
      </p:sp>
      <p:sp>
        <p:nvSpPr>
          <p:cNvPr id="766" name="Shape 766"/>
          <p:cNvSpPr>
            <a:spLocks noGrp="1"/>
          </p:cNvSpPr>
          <p:nvPr>
            <p:ph type="body" sz="quarter" idx="1"/>
          </p:nvPr>
        </p:nvSpPr>
        <p:spPr>
          <a:prstGeom prst="rect">
            <a:avLst/>
          </a:prstGeom>
        </p:spPr>
        <p:txBody>
          <a:bodyPr/>
          <a:lstStyle/>
          <a:p>
            <a:r>
              <a:t>For example. </a:t>
            </a:r>
          </a:p>
          <a:p>
            <a:r>
              <a:t>Let’s say an individual starts out with an income of y0, and enjoys environmental quality of e0.</a:t>
            </a:r>
          </a:p>
          <a:p>
            <a:endParaRPr/>
          </a:p>
          <a:p>
            <a:r>
              <a:t>This puts her on the indifference curve u0. Any combination of y and e along this line provides her with equal utility.</a:t>
            </a:r>
          </a:p>
          <a:p>
            <a:endParaRPr/>
          </a:p>
          <a:p>
            <a:r>
              <a:t>Now let’s say we want to know the value to her of an improvement in the environmental good up to e1. With more of the environmental good, she needs less of the private goods to maintain the same level of utility u0.</a:t>
            </a:r>
          </a:p>
          <a:p>
            <a:endParaRPr/>
          </a:p>
          <a:p>
            <a:r>
              <a:t>And so her maximum WTP is this distance between the dotted lines. If she can obtain e1 for any less than this amount, then she’ll end up better off than she was before. If the cost of obtaining e1 is more than this amount, then she would choose not to pay, if given the choice.</a:t>
            </a:r>
          </a:p>
          <a:p>
            <a:endParaRPr/>
          </a:p>
          <a:p>
            <a:r>
              <a:t>This is max WTP for improvement.</a:t>
            </a:r>
          </a:p>
        </p:txBody>
      </p:sp>
    </p:spTree>
    <p:extLst>
      <p:ext uri="{BB962C8B-B14F-4D97-AF65-F5344CB8AC3E}">
        <p14:creationId xmlns:p14="http://schemas.microsoft.com/office/powerpoint/2010/main" val="723492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noRot="1" noChangeAspect="1"/>
          </p:cNvSpPr>
          <p:nvPr>
            <p:ph type="sldImg"/>
          </p:nvPr>
        </p:nvSpPr>
        <p:spPr>
          <a:prstGeom prst="rect">
            <a:avLst/>
          </a:prstGeom>
        </p:spPr>
        <p:txBody>
          <a:bodyPr/>
          <a:lstStyle/>
          <a:p>
            <a:endParaRPr/>
          </a:p>
        </p:txBody>
      </p:sp>
      <p:sp>
        <p:nvSpPr>
          <p:cNvPr id="789" name="Shape 789"/>
          <p:cNvSpPr>
            <a:spLocks noGrp="1"/>
          </p:cNvSpPr>
          <p:nvPr>
            <p:ph type="body" sz="quarter" idx="1"/>
          </p:nvPr>
        </p:nvSpPr>
        <p:spPr>
          <a:prstGeom prst="rect">
            <a:avLst/>
          </a:prstGeom>
        </p:spPr>
        <p:txBody>
          <a:bodyPr/>
          <a:lstStyle/>
          <a:p>
            <a:r>
              <a:t>But what if the environmental change is a deterioration rather than an improvement? Then things are a little different.</a:t>
            </a:r>
          </a:p>
          <a:p>
            <a:endParaRPr/>
          </a:p>
          <a:p>
            <a:r>
              <a:t>Imagine the individual </a:t>
            </a:r>
            <a:r>
              <a:rPr b="1"/>
              <a:t>starts</a:t>
            </a:r>
            <a:r>
              <a:t> at e1, with the same income y0. She’s therefore on a higher indifference curve than before.</a:t>
            </a:r>
          </a:p>
          <a:p>
            <a:endParaRPr/>
          </a:p>
          <a:p>
            <a:r>
              <a:t>Now we want to know what amount of compensation the individual would need in order to accept a deterioration, down to e0. We again trace up and across from the indifference curve, and find this amount as the minimum WTA.</a:t>
            </a:r>
          </a:p>
        </p:txBody>
      </p:sp>
    </p:spTree>
    <p:extLst>
      <p:ext uri="{BB962C8B-B14F-4D97-AF65-F5344CB8AC3E}">
        <p14:creationId xmlns:p14="http://schemas.microsoft.com/office/powerpoint/2010/main" val="2263954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a:spLocks noGrp="1" noRot="1" noChangeAspect="1"/>
          </p:cNvSpPr>
          <p:nvPr>
            <p:ph type="sldImg"/>
          </p:nvPr>
        </p:nvSpPr>
        <p:spPr>
          <a:prstGeom prst="rect">
            <a:avLst/>
          </a:prstGeom>
        </p:spPr>
        <p:txBody>
          <a:bodyPr/>
          <a:lstStyle/>
          <a:p>
            <a:endParaRPr/>
          </a:p>
        </p:txBody>
      </p:sp>
      <p:sp>
        <p:nvSpPr>
          <p:cNvPr id="797" name="Shape 797"/>
          <p:cNvSpPr>
            <a:spLocks noGrp="1"/>
          </p:cNvSpPr>
          <p:nvPr>
            <p:ph type="body" sz="quarter" idx="1"/>
          </p:nvPr>
        </p:nvSpPr>
        <p:spPr>
          <a:prstGeom prst="rect">
            <a:avLst/>
          </a:prstGeom>
        </p:spPr>
        <p:txBody>
          <a:bodyPr/>
          <a:lstStyle/>
          <a:p>
            <a:r>
              <a:t>Now there are in fact </a:t>
            </a:r>
            <a:r>
              <a:rPr b="1"/>
              <a:t>four</a:t>
            </a:r>
            <a:r>
              <a:t> possible measures of welfare for a potential environmental change. Which one is appropriate depends on property rights and on whether the change is an improvement or a deterioration.</a:t>
            </a:r>
          </a:p>
          <a:p>
            <a:endParaRPr/>
          </a:p>
          <a:p>
            <a:r>
              <a:t>The two of them we’ve just seen — WTP for improvement, WTA for deterioration — imply that people have a right to the </a:t>
            </a:r>
            <a:r>
              <a:rPr b="1"/>
              <a:t>initial situation, the status quo</a:t>
            </a:r>
            <a:r>
              <a:t> [reveal], but that there will be a change. These are the </a:t>
            </a:r>
            <a:r>
              <a:rPr b="1"/>
              <a:t>compensating surplus</a:t>
            </a:r>
            <a:r>
              <a:t> measures [reveal]. They tell us the amount that compensates people for a change that </a:t>
            </a:r>
            <a:r>
              <a:rPr b="1"/>
              <a:t>does</a:t>
            </a:r>
            <a:r>
              <a:t> occur, when they had a </a:t>
            </a:r>
            <a:r>
              <a:rPr b="1"/>
              <a:t>right to it not occurring</a:t>
            </a:r>
            <a:r>
              <a:t>.</a:t>
            </a:r>
          </a:p>
          <a:p>
            <a:endParaRPr/>
          </a:p>
          <a:p>
            <a:r>
              <a:t>The other two measures imply that people have </a:t>
            </a:r>
            <a:r>
              <a:rPr b="1"/>
              <a:t>a right to the change</a:t>
            </a:r>
            <a:r>
              <a:t>, but that the change doesn't happen. These are the</a:t>
            </a:r>
            <a:r>
              <a:rPr b="1"/>
              <a:t> equivalent surplus</a:t>
            </a:r>
            <a:r>
              <a:t> measures [reveal]. For a change that </a:t>
            </a:r>
            <a:r>
              <a:rPr b="1"/>
              <a:t>does not occur</a:t>
            </a:r>
            <a:r>
              <a:t>, when people had a </a:t>
            </a:r>
            <a:r>
              <a:rPr b="1"/>
              <a:t>right to it occurring</a:t>
            </a:r>
            <a:r>
              <a:t>, they tell us the amount that’s equivalent to the change occurring.</a:t>
            </a:r>
          </a:p>
        </p:txBody>
      </p:sp>
    </p:spTree>
    <p:extLst>
      <p:ext uri="{BB962C8B-B14F-4D97-AF65-F5344CB8AC3E}">
        <p14:creationId xmlns:p14="http://schemas.microsoft.com/office/powerpoint/2010/main" val="3173841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We can show the equivalent surplus measures with essentially the same diagrams as before.</a:t>
            </a:r>
          </a:p>
          <a:p>
            <a:endParaRPr/>
          </a:p>
          <a:p>
            <a:r>
              <a:t>Max WTP to … </a:t>
            </a:r>
          </a:p>
          <a:p>
            <a:endParaRPr/>
          </a:p>
          <a:p>
            <a:r>
              <a:t>This is the same diagram as for WTP to secure an improvement — but instead of paying to move from e0 to e1, we’re paying to </a:t>
            </a:r>
            <a:r>
              <a:rPr b="1"/>
              <a:t>avoid</a:t>
            </a:r>
            <a:r>
              <a:t> </a:t>
            </a:r>
            <a:r>
              <a:rPr b="1"/>
              <a:t>moving</a:t>
            </a:r>
            <a:r>
              <a:t> from e1 to e0.</a:t>
            </a:r>
          </a:p>
        </p:txBody>
      </p:sp>
    </p:spTree>
    <p:extLst>
      <p:ext uri="{BB962C8B-B14F-4D97-AF65-F5344CB8AC3E}">
        <p14:creationId xmlns:p14="http://schemas.microsoft.com/office/powerpoint/2010/main" val="366837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r>
              <a:t>SP sometimes controversial, because all 3 of these equalities are open to question… </a:t>
            </a:r>
          </a:p>
          <a:p>
            <a:endParaRPr/>
          </a:p>
          <a:p>
            <a:r>
              <a:t>intention not always action (e.g. me driving to work)</a:t>
            </a:r>
          </a:p>
          <a:p>
            <a:endParaRPr/>
          </a:p>
          <a:p>
            <a:r>
              <a:t>hypothetical market may not be fully described, fully understood, certainly not experienced — I may not be able to fully predict how I’d behave</a:t>
            </a:r>
          </a:p>
          <a:p>
            <a:endParaRPr/>
          </a:p>
          <a:p>
            <a:r>
              <a:t>reports may differ from actual intentions — social desirability bias</a:t>
            </a:r>
          </a:p>
          <a:p>
            <a:endParaRPr/>
          </a:p>
          <a:p>
            <a:r>
              <a:t>… </a:t>
            </a:r>
          </a:p>
          <a:p>
            <a:endParaRPr/>
          </a:p>
          <a:p>
            <a:r>
              <a:t>So there are serious weaknesses. But also serious strengths — ability to get at non-use values especially.</a:t>
            </a:r>
          </a:p>
        </p:txBody>
      </p:sp>
    </p:spTree>
    <p:extLst>
      <p:ext uri="{BB962C8B-B14F-4D97-AF65-F5344CB8AC3E}">
        <p14:creationId xmlns:p14="http://schemas.microsoft.com/office/powerpoint/2010/main" val="2683482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r>
              <a:t>Likewise with WTA.</a:t>
            </a:r>
          </a:p>
          <a:p>
            <a:endParaRPr/>
          </a:p>
          <a:p>
            <a:r>
              <a:t>Instead of being compensated for the move from e1 to e0, the individual is being compensated to</a:t>
            </a:r>
            <a:r>
              <a:rPr b="1"/>
              <a:t> forgo the move</a:t>
            </a:r>
            <a:r>
              <a:t> from e0 to e1.</a:t>
            </a:r>
          </a:p>
        </p:txBody>
      </p:sp>
    </p:spTree>
    <p:extLst>
      <p:ext uri="{BB962C8B-B14F-4D97-AF65-F5344CB8AC3E}">
        <p14:creationId xmlns:p14="http://schemas.microsoft.com/office/powerpoint/2010/main" val="1975607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a:spLocks noGrp="1" noRot="1" noChangeAspect="1"/>
          </p:cNvSpPr>
          <p:nvPr>
            <p:ph type="sldImg"/>
          </p:nvPr>
        </p:nvSpPr>
        <p:spPr>
          <a:prstGeom prst="rect">
            <a:avLst/>
          </a:prstGeom>
        </p:spPr>
        <p:txBody>
          <a:bodyPr/>
          <a:lstStyle/>
          <a:p>
            <a:endParaRPr/>
          </a:p>
        </p:txBody>
      </p:sp>
      <p:sp>
        <p:nvSpPr>
          <p:cNvPr id="874" name="Shape 874"/>
          <p:cNvSpPr>
            <a:spLocks noGrp="1"/>
          </p:cNvSpPr>
          <p:nvPr>
            <p:ph type="body" sz="quarter" idx="1"/>
          </p:nvPr>
        </p:nvSpPr>
        <p:spPr>
          <a:prstGeom prst="rect">
            <a:avLst/>
          </a:prstGeom>
        </p:spPr>
        <p:txBody>
          <a:bodyPr/>
          <a:lstStyle/>
          <a:p>
            <a:r>
              <a:t>Here I’ve put all the diagrams together.</a:t>
            </a:r>
          </a:p>
          <a:p>
            <a:r>
              <a:t>What do we notice about WTP and WTA?</a:t>
            </a:r>
          </a:p>
          <a:p>
            <a:endParaRPr/>
          </a:p>
          <a:p>
            <a:r>
              <a:t>WTP and WTA for the </a:t>
            </a:r>
            <a:r>
              <a:rPr b="1"/>
              <a:t>same change</a:t>
            </a:r>
            <a:r>
              <a:t> are</a:t>
            </a:r>
            <a:r>
              <a:rPr b="1"/>
              <a:t> not the same</a:t>
            </a:r>
            <a:r>
              <a:t>. </a:t>
            </a:r>
          </a:p>
          <a:p>
            <a:r>
              <a:t>WTA is somewhat </a:t>
            </a:r>
            <a:r>
              <a:rPr b="1"/>
              <a:t>higher</a:t>
            </a:r>
            <a:r>
              <a:t> than WTP.</a:t>
            </a:r>
          </a:p>
        </p:txBody>
      </p:sp>
    </p:spTree>
    <p:extLst>
      <p:ext uri="{BB962C8B-B14F-4D97-AF65-F5344CB8AC3E}">
        <p14:creationId xmlns:p14="http://schemas.microsoft.com/office/powerpoint/2010/main" val="3188714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noRot="1" noChangeAspect="1"/>
          </p:cNvSpPr>
          <p:nvPr>
            <p:ph type="sldImg"/>
          </p:nvPr>
        </p:nvSpPr>
        <p:spPr>
          <a:prstGeom prst="rect">
            <a:avLst/>
          </a:prstGeom>
        </p:spPr>
        <p:txBody>
          <a:bodyPr/>
          <a:lstStyle/>
          <a:p>
            <a:endParaRPr/>
          </a:p>
        </p:txBody>
      </p:sp>
      <p:sp>
        <p:nvSpPr>
          <p:cNvPr id="879" name="Shape 879"/>
          <p:cNvSpPr>
            <a:spLocks noGrp="1"/>
          </p:cNvSpPr>
          <p:nvPr>
            <p:ph type="body" sz="quarter" idx="1"/>
          </p:nvPr>
        </p:nvSpPr>
        <p:spPr>
          <a:prstGeom prst="rect">
            <a:avLst/>
          </a:prstGeom>
        </p:spPr>
        <p:txBody>
          <a:bodyPr/>
          <a:lstStyle/>
          <a:p>
            <a:r>
              <a:t>1. Income effect. Assume there’s substantial income elasticity of demand for the environmental good — i.e. people will pay a lot more for it as they get richer. Now if you compensate me by the amount I was WTP, I’m richer… and thus WTP more than you just gave me!</a:t>
            </a:r>
          </a:p>
          <a:p>
            <a:endParaRPr/>
          </a:p>
          <a:p>
            <a:r>
              <a:t>Income effect can’t sensibly be very large — and hence until the 1990s it was generally thought that WTP and WTA were more or less interchangeable.</a:t>
            </a:r>
          </a:p>
          <a:p>
            <a:endParaRPr/>
          </a:p>
          <a:p>
            <a:r>
              <a:t>2. Substitution effect. The disparity between WTP and WTA depends on the availability of private substitutes for the environmental good. </a:t>
            </a:r>
          </a:p>
          <a:p>
            <a:endParaRPr/>
          </a:p>
          <a:p>
            <a:r>
              <a:t>Take clean water as an example. If I have a private well or borehole, as people in rural areas sometimes do, and the groundwater on my property gets contaminated, then I can substitute my previously clean water with a private good, in the form of bottled water. (This may or may not be a perfect substitute …).</a:t>
            </a:r>
          </a:p>
          <a:p>
            <a:endParaRPr/>
          </a:p>
          <a:p>
            <a:r>
              <a:t>If perfect substitutes are available, then WTP = WTA. (I take the money I receive in compensation, and use it to buy a perfect substitute).</a:t>
            </a:r>
          </a:p>
          <a:p>
            <a:endParaRPr/>
          </a:p>
          <a:p>
            <a:r>
              <a:t>At the other extreme, if there are </a:t>
            </a:r>
            <a:r>
              <a:rPr b="1"/>
              <a:t>no</a:t>
            </a:r>
            <a:r>
              <a:t> substitutes at all then WTP and WTA could be very different. Say the environmental change is a massive and fatal escape of ionising radiation. For an individual, there are basically no good substitutes for one’s own life. So WTP will be more or less everything one has. But that’s finite: between a few thousand and a few million pounds, maybe (depending on wealth and overdraft limit). WTA, by contrast, will be essentially infinite (i.e. there’s no amount of money you’ll be prepared to accept).</a:t>
            </a:r>
          </a:p>
          <a:p>
            <a:endParaRPr/>
          </a:p>
          <a:p>
            <a:r>
              <a:t>Also, endowment effect (plug for next term!)</a:t>
            </a:r>
          </a:p>
        </p:txBody>
      </p:sp>
    </p:spTree>
    <p:extLst>
      <p:ext uri="{BB962C8B-B14F-4D97-AF65-F5344CB8AC3E}">
        <p14:creationId xmlns:p14="http://schemas.microsoft.com/office/powerpoint/2010/main" val="9488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r>
              <a:t>On that WTP vs WTP disparity, Richard Thaler has a nice in-class experiment.</a:t>
            </a:r>
          </a:p>
          <a:p>
            <a:endParaRPr/>
          </a:p>
          <a:p>
            <a:r>
              <a:t>…</a:t>
            </a:r>
          </a:p>
          <a:p>
            <a:endParaRPr/>
          </a:p>
          <a:p>
            <a:r>
              <a:t>Your values?</a:t>
            </a:r>
          </a:p>
          <a:p>
            <a:endParaRPr/>
          </a:p>
          <a:p>
            <a:r>
              <a:t>In first case: $800. In second: $100,000.</a:t>
            </a:r>
          </a:p>
        </p:txBody>
      </p:sp>
    </p:spTree>
    <p:extLst>
      <p:ext uri="{BB962C8B-B14F-4D97-AF65-F5344CB8AC3E}">
        <p14:creationId xmlns:p14="http://schemas.microsoft.com/office/powerpoint/2010/main" val="4281566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endParaRPr/>
          </a:p>
        </p:txBody>
      </p:sp>
      <p:sp>
        <p:nvSpPr>
          <p:cNvPr id="889" name="Shape 889"/>
          <p:cNvSpPr>
            <a:spLocks noGrp="1"/>
          </p:cNvSpPr>
          <p:nvPr>
            <p:ph type="body" sz="quarter" idx="1"/>
          </p:nvPr>
        </p:nvSpPr>
        <p:spPr>
          <a:prstGeom prst="rect">
            <a:avLst/>
          </a:prstGeom>
        </p:spPr>
        <p:txBody>
          <a:bodyPr/>
          <a:lstStyle/>
          <a:p>
            <a:r>
              <a:t>The question of property rights, and thus of which of WTP and WTA is the appropriate measure, is thus rather important. (Application of what we talked about in lecture 2).</a:t>
            </a:r>
          </a:p>
          <a:p>
            <a:endParaRPr/>
          </a:p>
          <a:p>
            <a:r>
              <a:t>Most studies use WTP, even where WTA is more appropriate. Since we’re normally looking at environmental deterioration, this would be expected to bias CBAs in the direction of too much deterioration.</a:t>
            </a:r>
          </a:p>
          <a:p>
            <a:endParaRPr/>
          </a:p>
          <a:p>
            <a:r>
              <a:t>(For example, when I run HS2 through your garden, or when I build an incinerator in Newhaven, am I going to compensate you?)</a:t>
            </a:r>
          </a:p>
        </p:txBody>
      </p:sp>
    </p:spTree>
    <p:extLst>
      <p:ext uri="{BB962C8B-B14F-4D97-AF65-F5344CB8AC3E}">
        <p14:creationId xmlns:p14="http://schemas.microsoft.com/office/powerpoint/2010/main" val="61035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r>
              <a:t>How do we aggregate WTP and WTA values up to whole regions, or countries, or the whole world? This is what policymakers tend to want to do — they’re going to spend public money on something, they need a measure of the </a:t>
            </a:r>
            <a:r>
              <a:rPr b="1"/>
              <a:t>total</a:t>
            </a:r>
            <a:r>
              <a:t> benefits.</a:t>
            </a:r>
          </a:p>
          <a:p>
            <a:endParaRPr/>
          </a:p>
          <a:p>
            <a:r>
              <a:t>Two ways: …</a:t>
            </a:r>
          </a:p>
          <a:p>
            <a:endParaRPr/>
          </a:p>
          <a:p>
            <a:r>
              <a:t>NB. Multiplication assumes homogeneous values. Often more appropriate to model WTP as a function of income, distance to site, etc. and then aggregate up predicted values from this regression model.</a:t>
            </a:r>
          </a:p>
        </p:txBody>
      </p:sp>
    </p:spTree>
    <p:extLst>
      <p:ext uri="{BB962C8B-B14F-4D97-AF65-F5344CB8AC3E}">
        <p14:creationId xmlns:p14="http://schemas.microsoft.com/office/powerpoint/2010/main" val="19753109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endParaRPr/>
          </a:p>
        </p:txBody>
      </p:sp>
      <p:sp>
        <p:nvSpPr>
          <p:cNvPr id="904" name="Shape 904"/>
          <p:cNvSpPr>
            <a:spLocks noGrp="1"/>
          </p:cNvSpPr>
          <p:nvPr>
            <p:ph type="body" sz="quarter" idx="1"/>
          </p:nvPr>
        </p:nvSpPr>
        <p:spPr>
          <a:prstGeom prst="rect">
            <a:avLst/>
          </a:prstGeom>
        </p:spPr>
        <p:txBody>
          <a:bodyPr/>
          <a:lstStyle/>
          <a:p>
            <a:r>
              <a:t>A couple of issues that apply to all the methods.</a:t>
            </a:r>
          </a:p>
          <a:p>
            <a:endParaRPr/>
          </a:p>
          <a:p>
            <a:r>
              <a:t>First: standing (accounting stance). As discussed re CBA. Whose values are you interested in? And are you making sure that they’re all represented in your valuation exercise?</a:t>
            </a:r>
          </a:p>
          <a:p>
            <a:endParaRPr/>
          </a:p>
          <a:p>
            <a:r>
              <a:t>e.g. in Exxon Valdez study — excluded Spanish speakers (cost reasons). Spanish speakers may not have been too happy about that.</a:t>
            </a:r>
          </a:p>
          <a:p>
            <a:endParaRPr/>
          </a:p>
          <a:p>
            <a:r>
              <a:t>e.g. if you were calculating the social costs of burglary — do you count the gains to the burglar?</a:t>
            </a:r>
          </a:p>
          <a:p>
            <a:r>
              <a:t>e.g. abortion — foetus?</a:t>
            </a:r>
          </a:p>
          <a:p>
            <a:endParaRPr/>
          </a:p>
          <a:p>
            <a:r>
              <a:t>e.g. if you’re looking at impacts of climate change. Do you deal with values that will be held by future generations?</a:t>
            </a:r>
          </a:p>
          <a:p>
            <a:endParaRPr/>
          </a:p>
          <a:p>
            <a:r>
              <a:t>e.g. if you’re looking at value of a local site e.g. nature reserve. How far away do you assume that people will hold values for this? Tiny values x 7 billion = big values.</a:t>
            </a:r>
          </a:p>
        </p:txBody>
      </p:sp>
    </p:spTree>
    <p:extLst>
      <p:ext uri="{BB962C8B-B14F-4D97-AF65-F5344CB8AC3E}">
        <p14:creationId xmlns:p14="http://schemas.microsoft.com/office/powerpoint/2010/main" val="1269321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Shape 1277"/>
          <p:cNvSpPr>
            <a:spLocks noGrp="1" noRot="1" noChangeAspect="1"/>
          </p:cNvSpPr>
          <p:nvPr>
            <p:ph type="sldImg"/>
          </p:nvPr>
        </p:nvSpPr>
        <p:spPr>
          <a:prstGeom prst="rect">
            <a:avLst/>
          </a:prstGeom>
        </p:spPr>
        <p:txBody>
          <a:bodyPr/>
          <a:lstStyle/>
          <a:p>
            <a:endParaRPr/>
          </a:p>
        </p:txBody>
      </p:sp>
      <p:sp>
        <p:nvSpPr>
          <p:cNvPr id="1278" name="Shape 1278"/>
          <p:cNvSpPr>
            <a:spLocks noGrp="1"/>
          </p:cNvSpPr>
          <p:nvPr>
            <p:ph type="body" sz="quarter" idx="1"/>
          </p:nvPr>
        </p:nvSpPr>
        <p:spPr>
          <a:prstGeom prst="rect">
            <a:avLst/>
          </a:prstGeom>
        </p:spPr>
        <p:txBody>
          <a:bodyPr/>
          <a:lstStyle/>
          <a:p>
            <a:r>
              <a:t>What are the critiques of environmental valuation?</a:t>
            </a:r>
          </a:p>
          <a:p>
            <a:r>
              <a:t>What are the alternatives?</a:t>
            </a:r>
          </a:p>
          <a:p>
            <a:endParaRPr/>
          </a:p>
          <a:p>
            <a:r>
              <a:t>This is important: you need to know the methods of env econ, and what they're good for </a:t>
            </a:r>
            <a:r>
              <a:rPr sz="2100"/>
              <a:t>— but also what the </a:t>
            </a:r>
            <a:r>
              <a:rPr sz="2100" b="1"/>
              <a:t>limitations</a:t>
            </a:r>
            <a:r>
              <a:rPr sz="2100"/>
              <a:t> of those methods are.</a:t>
            </a:r>
          </a:p>
          <a:p>
            <a:endParaRPr sz="2100"/>
          </a:p>
          <a:p>
            <a:r>
              <a:rPr sz="2100"/>
              <a:t>So we’re going to consider </a:t>
            </a:r>
            <a:r>
              <a:rPr sz="2100" b="1"/>
              <a:t>7</a:t>
            </a:r>
            <a:r>
              <a:rPr sz="2100"/>
              <a:t> critiques. Some of these critiques are not unique to valuation, but apply more widely to the neoclassical economic project.</a:t>
            </a:r>
          </a:p>
        </p:txBody>
      </p:sp>
    </p:spTree>
    <p:extLst>
      <p:ext uri="{BB962C8B-B14F-4D97-AF65-F5344CB8AC3E}">
        <p14:creationId xmlns:p14="http://schemas.microsoft.com/office/powerpoint/2010/main" val="2012186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 name="Shape 1297"/>
          <p:cNvSpPr>
            <a:spLocks noGrp="1" noRot="1" noChangeAspect="1"/>
          </p:cNvSpPr>
          <p:nvPr>
            <p:ph type="sldImg"/>
          </p:nvPr>
        </p:nvSpPr>
        <p:spPr>
          <a:prstGeom prst="rect">
            <a:avLst/>
          </a:prstGeom>
        </p:spPr>
        <p:txBody>
          <a:bodyPr/>
          <a:lstStyle/>
          <a:p>
            <a:endParaRPr/>
          </a:p>
        </p:txBody>
      </p:sp>
      <p:sp>
        <p:nvSpPr>
          <p:cNvPr id="1298" name="Shape 1298"/>
          <p:cNvSpPr>
            <a:spLocks noGrp="1"/>
          </p:cNvSpPr>
          <p:nvPr>
            <p:ph type="body" sz="quarter" idx="1"/>
          </p:nvPr>
        </p:nvSpPr>
        <p:spPr>
          <a:prstGeom prst="rect">
            <a:avLst/>
          </a:prstGeom>
        </p:spPr>
        <p:txBody>
          <a:bodyPr/>
          <a:lstStyle/>
          <a:p>
            <a:r>
              <a:t>(1) There are intangible values of the natural environment that go beyond economics.</a:t>
            </a:r>
          </a:p>
          <a:p>
            <a:endParaRPr/>
          </a:p>
          <a:p>
            <a:r>
              <a:t>You can't compensate for the loss of a forest with a crate of smartphones.</a:t>
            </a:r>
          </a:p>
          <a:p>
            <a:endParaRPr/>
          </a:p>
          <a:p>
            <a:r>
              <a:t>Non-economists — e.g. naturalists as depicted in lecture 2 — are prone to arguing with economists on these grounds. Economists sometimes forget that utilitarianism isn’t the only moral philosophy, or even a pre-eminent one.</a:t>
            </a:r>
          </a:p>
        </p:txBody>
      </p:sp>
    </p:spTree>
    <p:extLst>
      <p:ext uri="{BB962C8B-B14F-4D97-AF65-F5344CB8AC3E}">
        <p14:creationId xmlns:p14="http://schemas.microsoft.com/office/powerpoint/2010/main" val="464702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Shape 1304"/>
          <p:cNvSpPr>
            <a:spLocks noGrp="1" noRot="1" noChangeAspect="1"/>
          </p:cNvSpPr>
          <p:nvPr>
            <p:ph type="sldImg"/>
          </p:nvPr>
        </p:nvSpPr>
        <p:spPr>
          <a:prstGeom prst="rect">
            <a:avLst/>
          </a:prstGeom>
        </p:spPr>
        <p:txBody>
          <a:bodyPr/>
          <a:lstStyle/>
          <a:p>
            <a:endParaRPr/>
          </a:p>
        </p:txBody>
      </p:sp>
      <p:sp>
        <p:nvSpPr>
          <p:cNvPr id="1305" name="Shape 1305"/>
          <p:cNvSpPr>
            <a:spLocks noGrp="1"/>
          </p:cNvSpPr>
          <p:nvPr>
            <p:ph type="body" sz="quarter" idx="1"/>
          </p:nvPr>
        </p:nvSpPr>
        <p:spPr>
          <a:prstGeom prst="rect">
            <a:avLst/>
          </a:prstGeom>
        </p:spPr>
        <p:txBody>
          <a:bodyPr/>
          <a:lstStyle/>
          <a:p>
            <a:r>
              <a:t>George Monbiot is a particularly vocal champion of this perspective, and lays into environmental valuation about once a year or so in his column in the Guardian.</a:t>
            </a:r>
          </a:p>
          <a:p>
            <a:endParaRPr/>
          </a:p>
          <a:p>
            <a:r>
              <a:t>Video of a talk by Monbiot on SyD.</a:t>
            </a:r>
          </a:p>
          <a:p>
            <a:endParaRPr/>
          </a:p>
          <a:p>
            <a:r>
              <a:t>I have some sympathy with his view.</a:t>
            </a:r>
          </a:p>
        </p:txBody>
      </p:sp>
    </p:spTree>
    <p:extLst>
      <p:ext uri="{BB962C8B-B14F-4D97-AF65-F5344CB8AC3E}">
        <p14:creationId xmlns:p14="http://schemas.microsoft.com/office/powerpoint/2010/main" val="401569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noRot="1" noChangeAspect="1"/>
          </p:cNvSpPr>
          <p:nvPr>
            <p:ph type="sldImg"/>
          </p:nvPr>
        </p:nvSpPr>
        <p:spPr>
          <a:prstGeom prst="rect">
            <a:avLst/>
          </a:prstGeom>
        </p:spPr>
        <p:txBody>
          <a:bodyPr/>
          <a:lstStyle/>
          <a:p>
            <a:endParaRPr/>
          </a:p>
        </p:txBody>
      </p:sp>
      <p:sp>
        <p:nvSpPr>
          <p:cNvPr id="948" name="Shape 948"/>
          <p:cNvSpPr>
            <a:spLocks noGrp="1"/>
          </p:cNvSpPr>
          <p:nvPr>
            <p:ph type="body" sz="quarter" idx="1"/>
          </p:nvPr>
        </p:nvSpPr>
        <p:spPr>
          <a:prstGeom prst="rect">
            <a:avLst/>
          </a:prstGeom>
        </p:spPr>
        <p:txBody>
          <a:bodyPr/>
          <a:lstStyle/>
          <a:p>
            <a:r>
              <a:t>Thousands of papers</a:t>
            </a:r>
          </a:p>
        </p:txBody>
      </p:sp>
    </p:spTree>
    <p:extLst>
      <p:ext uri="{BB962C8B-B14F-4D97-AF65-F5344CB8AC3E}">
        <p14:creationId xmlns:p14="http://schemas.microsoft.com/office/powerpoint/2010/main" val="220439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Shape 1309"/>
          <p:cNvSpPr>
            <a:spLocks noGrp="1" noRot="1" noChangeAspect="1"/>
          </p:cNvSpPr>
          <p:nvPr>
            <p:ph type="sldImg"/>
          </p:nvPr>
        </p:nvSpPr>
        <p:spPr>
          <a:prstGeom prst="rect">
            <a:avLst/>
          </a:prstGeom>
        </p:spPr>
        <p:txBody>
          <a:bodyPr/>
          <a:lstStyle/>
          <a:p>
            <a:endParaRPr/>
          </a:p>
        </p:txBody>
      </p:sp>
      <p:sp>
        <p:nvSpPr>
          <p:cNvPr id="1310" name="Shape 1310"/>
          <p:cNvSpPr>
            <a:spLocks noGrp="1"/>
          </p:cNvSpPr>
          <p:nvPr>
            <p:ph type="body" sz="quarter" idx="1"/>
          </p:nvPr>
        </p:nvSpPr>
        <p:spPr>
          <a:prstGeom prst="rect">
            <a:avLst/>
          </a:prstGeom>
        </p:spPr>
        <p:txBody>
          <a:bodyPr/>
          <a:lstStyle/>
          <a:p>
            <a:r>
              <a:t>However, a pragmatic way to look at it is to notice that economists tend to have a much greater say in policy than ecologists.</a:t>
            </a:r>
          </a:p>
          <a:p>
            <a:endParaRPr/>
          </a:p>
          <a:p>
            <a:r>
              <a:t>So if you decide </a:t>
            </a:r>
            <a:r>
              <a:rPr b="1"/>
              <a:t>not</a:t>
            </a:r>
            <a:r>
              <a:t> to value the environment, there’s a </a:t>
            </a:r>
            <a:r>
              <a:rPr b="1"/>
              <a:t>real danger</a:t>
            </a:r>
            <a:r>
              <a:t> that the environmental aspects of a project </a:t>
            </a:r>
            <a:r>
              <a:rPr b="1"/>
              <a:t>get given a</a:t>
            </a:r>
            <a:r>
              <a:t> </a:t>
            </a:r>
            <a:r>
              <a:rPr b="1"/>
              <a:t>zero</a:t>
            </a:r>
            <a:r>
              <a:t> value in a cost-benefit analysis.</a:t>
            </a:r>
          </a:p>
          <a:p>
            <a:endParaRPr/>
          </a:p>
          <a:p>
            <a:r>
              <a:t>There’s </a:t>
            </a:r>
            <a:r>
              <a:rPr b="1"/>
              <a:t>very little chance</a:t>
            </a:r>
            <a:r>
              <a:t> of them being given the near-infinite value that ecologists might prefer.</a:t>
            </a:r>
          </a:p>
          <a:p>
            <a:endParaRPr/>
          </a:p>
          <a:p>
            <a:r>
              <a:t>So the question is: … </a:t>
            </a:r>
          </a:p>
          <a:p>
            <a:r>
              <a:t>And the answer is, in general, almost certainly yes.</a:t>
            </a:r>
          </a:p>
        </p:txBody>
      </p:sp>
    </p:spTree>
    <p:extLst>
      <p:ext uri="{BB962C8B-B14F-4D97-AF65-F5344CB8AC3E}">
        <p14:creationId xmlns:p14="http://schemas.microsoft.com/office/powerpoint/2010/main" val="2023144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(2)</a:t>
            </a:r>
          </a:p>
          <a:p>
            <a:endParaRPr/>
          </a:p>
          <a:p>
            <a:r>
              <a:t>… </a:t>
            </a:r>
          </a:p>
          <a:p>
            <a:endParaRPr/>
          </a:p>
          <a:p>
            <a:r>
              <a:t>This is essentially a philosophical objection along similar lines to the previous one. Again naturalists arguing against utilitarians.</a:t>
            </a:r>
          </a:p>
          <a:p>
            <a:endParaRPr/>
          </a:p>
          <a:p>
            <a:r>
              <a:t>One result of this is that valuation makes it relatively easy to save charismatic species like pandas and tigers, but relatively rather hard to preserve uncharismatic ones like cockroaches or naked mole rats.</a:t>
            </a:r>
          </a:p>
          <a:p>
            <a:endParaRPr/>
          </a:p>
          <a:p>
            <a:r>
              <a:t>While you might argue they both have the same moral right to a peaceful existence.</a:t>
            </a:r>
          </a:p>
        </p:txBody>
      </p:sp>
    </p:spTree>
    <p:extLst>
      <p:ext uri="{BB962C8B-B14F-4D97-AF65-F5344CB8AC3E}">
        <p14:creationId xmlns:p14="http://schemas.microsoft.com/office/powerpoint/2010/main" val="91587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Shape 1322"/>
          <p:cNvSpPr>
            <a:spLocks noGrp="1" noRot="1" noChangeAspect="1"/>
          </p:cNvSpPr>
          <p:nvPr>
            <p:ph type="sldImg"/>
          </p:nvPr>
        </p:nvSpPr>
        <p:spPr>
          <a:prstGeom prst="rect">
            <a:avLst/>
          </a:prstGeom>
        </p:spPr>
        <p:txBody>
          <a:bodyPr/>
          <a:lstStyle/>
          <a:p>
            <a:endParaRPr/>
          </a:p>
        </p:txBody>
      </p:sp>
      <p:sp>
        <p:nvSpPr>
          <p:cNvPr id="1323" name="Shape 1323"/>
          <p:cNvSpPr>
            <a:spLocks noGrp="1"/>
          </p:cNvSpPr>
          <p:nvPr>
            <p:ph type="body" sz="quarter" idx="1"/>
          </p:nvPr>
        </p:nvSpPr>
        <p:spPr>
          <a:prstGeom prst="rect">
            <a:avLst/>
          </a:prstGeom>
        </p:spPr>
        <p:txBody>
          <a:bodyPr/>
          <a:lstStyle/>
          <a:p>
            <a:r>
              <a:t>(3)</a:t>
            </a:r>
          </a:p>
          <a:p>
            <a:endParaRPr/>
          </a:p>
          <a:p>
            <a:r>
              <a:t>We talked a bit about this in lecture 2 as well. This is more an objection raised by ecologists. </a:t>
            </a:r>
          </a:p>
          <a:p>
            <a:endParaRPr/>
          </a:p>
          <a:p>
            <a:r>
              <a:t>Food web, pictured.</a:t>
            </a:r>
          </a:p>
          <a:p>
            <a:r>
              <a:t>May also recall the video Pauls shared — how wolves change rivers.</a:t>
            </a:r>
          </a:p>
        </p:txBody>
      </p:sp>
    </p:spTree>
    <p:extLst>
      <p:ext uri="{BB962C8B-B14F-4D97-AF65-F5344CB8AC3E}">
        <p14:creationId xmlns:p14="http://schemas.microsoft.com/office/powerpoint/2010/main" val="384238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 name="Shape 1328"/>
          <p:cNvSpPr>
            <a:spLocks noGrp="1" noRot="1" noChangeAspect="1"/>
          </p:cNvSpPr>
          <p:nvPr>
            <p:ph type="sldImg"/>
          </p:nvPr>
        </p:nvSpPr>
        <p:spPr>
          <a:prstGeom prst="rect">
            <a:avLst/>
          </a:prstGeom>
        </p:spPr>
        <p:txBody>
          <a:bodyPr/>
          <a:lstStyle/>
          <a:p>
            <a:endParaRPr/>
          </a:p>
        </p:txBody>
      </p:sp>
      <p:sp>
        <p:nvSpPr>
          <p:cNvPr id="1329" name="Shape 1329"/>
          <p:cNvSpPr>
            <a:spLocks noGrp="1"/>
          </p:cNvSpPr>
          <p:nvPr>
            <p:ph type="body" sz="quarter" idx="1"/>
          </p:nvPr>
        </p:nvSpPr>
        <p:spPr>
          <a:prstGeom prst="rect">
            <a:avLst/>
          </a:prstGeom>
        </p:spPr>
        <p:txBody>
          <a:bodyPr/>
          <a:lstStyle/>
          <a:p>
            <a:r>
              <a:t>(4)</a:t>
            </a:r>
          </a:p>
          <a:p>
            <a:endParaRPr/>
          </a:p>
          <a:p>
            <a:r>
              <a:t>…</a:t>
            </a:r>
          </a:p>
        </p:txBody>
      </p:sp>
    </p:spTree>
    <p:extLst>
      <p:ext uri="{BB962C8B-B14F-4D97-AF65-F5344CB8AC3E}">
        <p14:creationId xmlns:p14="http://schemas.microsoft.com/office/powerpoint/2010/main" val="1707998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noRot="1" noChangeAspect="1"/>
          </p:cNvSpPr>
          <p:nvPr>
            <p:ph type="sldImg"/>
          </p:nvPr>
        </p:nvSpPr>
        <p:spPr>
          <a:prstGeom prst="rect">
            <a:avLst/>
          </a:prstGeom>
        </p:spPr>
        <p:txBody>
          <a:bodyPr/>
          <a:lstStyle/>
          <a:p>
            <a:endParaRPr/>
          </a:p>
        </p:txBody>
      </p:sp>
      <p:sp>
        <p:nvSpPr>
          <p:cNvPr id="1333" name="Shape 1333"/>
          <p:cNvSpPr>
            <a:spLocks noGrp="1"/>
          </p:cNvSpPr>
          <p:nvPr>
            <p:ph type="body" sz="quarter" idx="1"/>
          </p:nvPr>
        </p:nvSpPr>
        <p:spPr>
          <a:prstGeom prst="rect">
            <a:avLst/>
          </a:prstGeom>
        </p:spPr>
        <p:txBody>
          <a:bodyPr/>
          <a:lstStyle/>
          <a:p>
            <a:r>
              <a:t>We talked last week about using EV in the presence of risk — multiplying p by outcome — and also about taking society’s risk appetite into account by doing something more subtle.</a:t>
            </a:r>
          </a:p>
          <a:p>
            <a:endParaRPr/>
          </a:p>
          <a:p>
            <a:r>
              <a:t>But for some things, we have no probabilities. Sometimes we know a thing is possible but we just don’t know how likely it is. Other times, there are things that are completely off our radar.</a:t>
            </a:r>
          </a:p>
          <a:p>
            <a:endParaRPr/>
          </a:p>
          <a:p>
            <a:r>
              <a:t>Rumsfeld’s famous ‘unknown unknowns’ … (more next term in Beh Econ).</a:t>
            </a:r>
          </a:p>
          <a:p>
            <a:endParaRPr/>
          </a:p>
          <a:p>
            <a:r>
              <a:t>How big a problem?</a:t>
            </a:r>
          </a:p>
          <a:p>
            <a:r>
              <a:t>Kinda depends on what we're talking about. Looks different if it's a local project vs global CO2 emissions.</a:t>
            </a:r>
          </a:p>
        </p:txBody>
      </p:sp>
    </p:spTree>
    <p:extLst>
      <p:ext uri="{BB962C8B-B14F-4D97-AF65-F5344CB8AC3E}">
        <p14:creationId xmlns:p14="http://schemas.microsoft.com/office/powerpoint/2010/main" val="1505409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Shape 1337"/>
          <p:cNvSpPr>
            <a:spLocks noGrp="1" noRot="1" noChangeAspect="1"/>
          </p:cNvSpPr>
          <p:nvPr>
            <p:ph type="sldImg"/>
          </p:nvPr>
        </p:nvSpPr>
        <p:spPr>
          <a:prstGeom prst="rect">
            <a:avLst/>
          </a:prstGeom>
        </p:spPr>
        <p:txBody>
          <a:bodyPr/>
          <a:lstStyle/>
          <a:p>
            <a:endParaRPr/>
          </a:p>
        </p:txBody>
      </p:sp>
      <p:sp>
        <p:nvSpPr>
          <p:cNvPr id="1338" name="Shape 1338"/>
          <p:cNvSpPr>
            <a:spLocks noGrp="1"/>
          </p:cNvSpPr>
          <p:nvPr>
            <p:ph type="body" sz="quarter" idx="1"/>
          </p:nvPr>
        </p:nvSpPr>
        <p:spPr>
          <a:prstGeom prst="rect">
            <a:avLst/>
          </a:prstGeom>
        </p:spPr>
        <p:txBody>
          <a:bodyPr/>
          <a:lstStyle/>
          <a:p>
            <a:r>
              <a:t>(5)</a:t>
            </a:r>
          </a:p>
          <a:p>
            <a:endParaRPr/>
          </a:p>
          <a:p>
            <a:r>
              <a:t>It is.</a:t>
            </a:r>
          </a:p>
          <a:p>
            <a:endParaRPr/>
          </a:p>
          <a:p>
            <a:r>
              <a:t>On the other hand, it also measures </a:t>
            </a:r>
            <a:r>
              <a:rPr b="1"/>
              <a:t>strength</a:t>
            </a:r>
            <a:r>
              <a:t> of preference, which can be valuable. </a:t>
            </a:r>
          </a:p>
          <a:p>
            <a:endParaRPr/>
          </a:p>
          <a:p>
            <a:r>
              <a:t>(Say 52% of people wanted something but they didn’t want it all that much, and 48% of people didn’t want it, with the passion of a thousand suns. Valuation might give a more reasonable reflection of that situation than a simple binary referendum).</a:t>
            </a:r>
          </a:p>
        </p:txBody>
      </p:sp>
    </p:spTree>
    <p:extLst>
      <p:ext uri="{BB962C8B-B14F-4D97-AF65-F5344CB8AC3E}">
        <p14:creationId xmlns:p14="http://schemas.microsoft.com/office/powerpoint/2010/main" val="3544755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Shape 1341"/>
          <p:cNvSpPr>
            <a:spLocks noGrp="1" noRot="1" noChangeAspect="1"/>
          </p:cNvSpPr>
          <p:nvPr>
            <p:ph type="sldImg"/>
          </p:nvPr>
        </p:nvSpPr>
        <p:spPr>
          <a:prstGeom prst="rect">
            <a:avLst/>
          </a:prstGeom>
        </p:spPr>
        <p:txBody>
          <a:bodyPr/>
          <a:lstStyle/>
          <a:p>
            <a:endParaRPr/>
          </a:p>
        </p:txBody>
      </p:sp>
      <p:sp>
        <p:nvSpPr>
          <p:cNvPr id="1342" name="Shape 1342"/>
          <p:cNvSpPr>
            <a:spLocks noGrp="1"/>
          </p:cNvSpPr>
          <p:nvPr>
            <p:ph type="body" sz="quarter" idx="1"/>
          </p:nvPr>
        </p:nvSpPr>
        <p:spPr>
          <a:prstGeom prst="rect">
            <a:avLst/>
          </a:prstGeom>
        </p:spPr>
        <p:txBody>
          <a:bodyPr/>
          <a:lstStyle/>
          <a:p>
            <a:r>
              <a:t>In terms of equal treatment of the poor …</a:t>
            </a:r>
          </a:p>
          <a:p>
            <a:endParaRPr/>
          </a:p>
          <a:p>
            <a:r>
              <a:t>The infamous Summers memo — re. trade liberalization, signed by Lawrence Summers who was then Chief Economist of the World Bank. </a:t>
            </a:r>
          </a:p>
          <a:p>
            <a:endParaRPr/>
          </a:p>
          <a:p>
            <a:r>
              <a:t>Both Summers and Pritchett (who wrote it) say this was sarcastic … whether or not that’s true, it’s really just the standard economic logic applied and written out rather more clearly than usual.</a:t>
            </a:r>
          </a:p>
        </p:txBody>
      </p:sp>
    </p:spTree>
    <p:extLst>
      <p:ext uri="{BB962C8B-B14F-4D97-AF65-F5344CB8AC3E}">
        <p14:creationId xmlns:p14="http://schemas.microsoft.com/office/powerpoint/2010/main" val="1318539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noRot="1" noChangeAspect="1"/>
          </p:cNvSpPr>
          <p:nvPr>
            <p:ph type="sldImg"/>
          </p:nvPr>
        </p:nvSpPr>
        <p:spPr>
          <a:prstGeom prst="rect">
            <a:avLst/>
          </a:prstGeom>
        </p:spPr>
        <p:txBody>
          <a:bodyPr/>
          <a:lstStyle/>
          <a:p>
            <a:endParaRPr/>
          </a:p>
        </p:txBody>
      </p:sp>
      <p:sp>
        <p:nvSpPr>
          <p:cNvPr id="1349" name="Shape 1349"/>
          <p:cNvSpPr>
            <a:spLocks noGrp="1"/>
          </p:cNvSpPr>
          <p:nvPr>
            <p:ph type="body" sz="quarter" idx="1"/>
          </p:nvPr>
        </p:nvSpPr>
        <p:spPr>
          <a:prstGeom prst="rect">
            <a:avLst/>
          </a:prstGeom>
        </p:spPr>
        <p:txBody>
          <a:bodyPr/>
          <a:lstStyle/>
          <a:p>
            <a:r>
              <a:t>(6)</a:t>
            </a:r>
          </a:p>
          <a:p>
            <a:endParaRPr/>
          </a:p>
          <a:p>
            <a:r>
              <a:t>…</a:t>
            </a:r>
          </a:p>
          <a:p>
            <a:endParaRPr/>
          </a:p>
        </p:txBody>
      </p:sp>
    </p:spTree>
    <p:extLst>
      <p:ext uri="{BB962C8B-B14F-4D97-AF65-F5344CB8AC3E}">
        <p14:creationId xmlns:p14="http://schemas.microsoft.com/office/powerpoint/2010/main" val="3457937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Shape 1353"/>
          <p:cNvSpPr>
            <a:spLocks noGrp="1" noRot="1" noChangeAspect="1"/>
          </p:cNvSpPr>
          <p:nvPr>
            <p:ph type="sldImg"/>
          </p:nvPr>
        </p:nvSpPr>
        <p:spPr>
          <a:prstGeom prst="rect">
            <a:avLst/>
          </a:prstGeom>
        </p:spPr>
        <p:txBody>
          <a:bodyPr/>
          <a:lstStyle/>
          <a:p>
            <a:endParaRPr/>
          </a:p>
        </p:txBody>
      </p:sp>
      <p:sp>
        <p:nvSpPr>
          <p:cNvPr id="1354" name="Shape 1354"/>
          <p:cNvSpPr>
            <a:spLocks noGrp="1"/>
          </p:cNvSpPr>
          <p:nvPr>
            <p:ph type="body" sz="quarter" idx="1"/>
          </p:nvPr>
        </p:nvSpPr>
        <p:spPr>
          <a:prstGeom prst="rect">
            <a:avLst/>
          </a:prstGeom>
        </p:spPr>
        <p:txBody>
          <a:bodyPr/>
          <a:lstStyle/>
          <a:p>
            <a:r>
              <a:t>(7)</a:t>
            </a:r>
          </a:p>
          <a:p>
            <a:endParaRPr/>
          </a:p>
          <a:p>
            <a:r>
              <a:t>— more detailed critiques in a paper on SyD from the journal Radical Statistics!</a:t>
            </a:r>
          </a:p>
        </p:txBody>
      </p:sp>
    </p:spTree>
    <p:extLst>
      <p:ext uri="{BB962C8B-B14F-4D97-AF65-F5344CB8AC3E}">
        <p14:creationId xmlns:p14="http://schemas.microsoft.com/office/powerpoint/2010/main" val="314375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Shape 951"/>
          <p:cNvSpPr>
            <a:spLocks noGrp="1" noRot="1" noChangeAspect="1"/>
          </p:cNvSpPr>
          <p:nvPr>
            <p:ph type="sldImg"/>
          </p:nvPr>
        </p:nvSpPr>
        <p:spPr>
          <a:prstGeom prst="rect">
            <a:avLst/>
          </a:prstGeom>
        </p:spPr>
        <p:txBody>
          <a:bodyPr/>
          <a:lstStyle/>
          <a:p>
            <a:endParaRPr/>
          </a:p>
        </p:txBody>
      </p:sp>
      <p:sp>
        <p:nvSpPr>
          <p:cNvPr id="952" name="Shape 952"/>
          <p:cNvSpPr>
            <a:spLocks noGrp="1"/>
          </p:cNvSpPr>
          <p:nvPr>
            <p:ph type="body" sz="quarter" idx="1"/>
          </p:nvPr>
        </p:nvSpPr>
        <p:spPr>
          <a:prstGeom prst="rect">
            <a:avLst/>
          </a:prstGeom>
        </p:spPr>
        <p:txBody>
          <a:bodyPr/>
          <a:lstStyle/>
          <a:p>
            <a:r>
              <a:t>Look first at CV. </a:t>
            </a:r>
          </a:p>
        </p:txBody>
      </p:sp>
    </p:spTree>
    <p:extLst>
      <p:ext uri="{BB962C8B-B14F-4D97-AF65-F5344CB8AC3E}">
        <p14:creationId xmlns:p14="http://schemas.microsoft.com/office/powerpoint/2010/main" val="98005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ape 955"/>
          <p:cNvSpPr>
            <a:spLocks noGrp="1" noRot="1" noChangeAspect="1"/>
          </p:cNvSpPr>
          <p:nvPr>
            <p:ph type="sldImg"/>
          </p:nvPr>
        </p:nvSpPr>
        <p:spPr>
          <a:prstGeom prst="rect">
            <a:avLst/>
          </a:prstGeom>
        </p:spPr>
        <p:txBody>
          <a:bodyPr/>
          <a:lstStyle/>
          <a:p>
            <a:endParaRPr/>
          </a:p>
        </p:txBody>
      </p:sp>
      <p:sp>
        <p:nvSpPr>
          <p:cNvPr id="956" name="Shape 956"/>
          <p:cNvSpPr>
            <a:spLocks noGrp="1"/>
          </p:cNvSpPr>
          <p:nvPr>
            <p:ph type="body" sz="quarter" idx="1"/>
          </p:nvPr>
        </p:nvSpPr>
        <p:spPr>
          <a:prstGeom prst="rect">
            <a:avLst/>
          </a:prstGeom>
        </p:spPr>
        <p:txBody>
          <a:bodyPr/>
          <a:lstStyle/>
          <a:p>
            <a:r>
              <a:t>CV, as I said earlier, is based on answers to questions like this.</a:t>
            </a:r>
          </a:p>
          <a:p>
            <a:endParaRPr/>
          </a:p>
          <a:p>
            <a:r>
              <a:t>Sounds straightforward.</a:t>
            </a:r>
          </a:p>
          <a:p>
            <a:endParaRPr/>
          </a:p>
          <a:p>
            <a:r>
              <a:t>Unfortunately implementation is not as straightforward as it sounds -&gt;</a:t>
            </a:r>
          </a:p>
        </p:txBody>
      </p:sp>
    </p:spTree>
    <p:extLst>
      <p:ext uri="{BB962C8B-B14F-4D97-AF65-F5344CB8AC3E}">
        <p14:creationId xmlns:p14="http://schemas.microsoft.com/office/powerpoint/2010/main" val="73498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noRot="1" noChangeAspect="1"/>
          </p:cNvSpPr>
          <p:nvPr>
            <p:ph type="sldImg"/>
          </p:nvPr>
        </p:nvSpPr>
        <p:spPr>
          <a:prstGeom prst="rect">
            <a:avLst/>
          </a:prstGeom>
        </p:spPr>
        <p:txBody>
          <a:bodyPr/>
          <a:lstStyle/>
          <a:p>
            <a:endParaRPr/>
          </a:p>
        </p:txBody>
      </p:sp>
      <p:sp>
        <p:nvSpPr>
          <p:cNvPr id="962" name="Shape 962"/>
          <p:cNvSpPr>
            <a:spLocks noGrp="1"/>
          </p:cNvSpPr>
          <p:nvPr>
            <p:ph type="body" sz="quarter" idx="1"/>
          </p:nvPr>
        </p:nvSpPr>
        <p:spPr>
          <a:prstGeom prst="rect">
            <a:avLst/>
          </a:prstGeom>
        </p:spPr>
        <p:txBody>
          <a:bodyPr/>
          <a:lstStyle/>
          <a:p>
            <a:r>
              <a:t>(super brief here)</a:t>
            </a:r>
          </a:p>
        </p:txBody>
      </p:sp>
    </p:spTree>
    <p:extLst>
      <p:ext uri="{BB962C8B-B14F-4D97-AF65-F5344CB8AC3E}">
        <p14:creationId xmlns:p14="http://schemas.microsoft.com/office/powerpoint/2010/main" val="326701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C5E2B2-00BC-4925-9652-D62E8E3EA5D3}"/>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BE02148F-B028-4A2E-B3CC-AC1C6A097D54}"/>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C6968ED5-65E1-4ED4-9FA1-68C97F2C6346}"/>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4F302853-C94F-4D08-B5E3-840B9B9AF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D64FE7EB-7088-48A5-9547-257CB251EC1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60795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9DD2CB-37C4-4159-B50B-D3C5738EA2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6C1182DE-6DAE-4749-8E7A-A68B0DC41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26EEB3E-4083-4892-AB61-F2BE8A437A96}"/>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72216965-8E95-4DB8-8FE2-A75D90EB12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56216EE-8BE3-47A3-B624-353DDC1F1E6D}"/>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4075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4F88F9B-CD49-4806-885F-4C6A6998E9A7}"/>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F6EBD4BF-880D-4151-90F7-06140D228BF8}"/>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578EC147-94CE-4C0B-AA3E-FDA75F087C7F}"/>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3391735D-46B9-49EE-9E20-024395AC8B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A7AD1227-CE8C-416D-9FA0-7E75362544E5}"/>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63028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894080" y="0"/>
            <a:ext cx="11216640" cy="1885245"/>
          </a:xfrm>
          <a:prstGeom prst="rect">
            <a:avLst/>
          </a:prstGeom>
        </p:spPr>
        <p:txBody>
          <a:bodyPr>
            <a:normAutofit/>
          </a:bodyPr>
          <a:lstStyle>
            <a:lvl1pPr>
              <a:defRPr sz="4400">
                <a:latin typeface="Candara" panose="020E0502030303020204" pitchFamily="34" charset="0"/>
              </a:defRPr>
            </a:lvl1pPr>
          </a:lstStyle>
          <a:p>
            <a:r>
              <a:rPr dirty="0"/>
              <a:t>Title Text</a:t>
            </a:r>
          </a:p>
        </p:txBody>
      </p:sp>
      <p:sp>
        <p:nvSpPr>
          <p:cNvPr id="194" name="Body Level One…"/>
          <p:cNvSpPr txBox="1">
            <a:spLocks noGrp="1"/>
          </p:cNvSpPr>
          <p:nvPr>
            <p:ph type="body" idx="1"/>
          </p:nvPr>
        </p:nvSpPr>
        <p:spPr>
          <a:xfrm>
            <a:off x="894080" y="2186541"/>
            <a:ext cx="11216640" cy="6188570"/>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atin typeface="Candara" panose="020E0502030303020204" pitchFamily="34" charset="0"/>
              </a:defRPr>
            </a:lvl3pPr>
            <a:lvl4pPr>
              <a:defRPr sz="2000">
                <a:latin typeface="Candara" panose="020E0502030303020204" pitchFamily="34" charset="0"/>
              </a:defRPr>
            </a:lvl4pPr>
            <a:lvl5pPr>
              <a:defRPr sz="2000">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29958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solidFill>
                  <a:srgbClr val="000000"/>
                </a:solidFill>
              </a:defRPr>
            </a:lvl1pPr>
          </a:lstStyle>
          <a:p>
            <a:r>
              <a:t>Title Text</a:t>
            </a:r>
          </a:p>
        </p:txBody>
      </p:sp>
      <p:sp>
        <p:nvSpPr>
          <p:cNvPr id="40"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2059118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FF2CC-CFC9-4E58-81EC-4FAA2EB9E6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A9F85AC2-58A7-452E-9C08-289114C7F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ABDEE1B5-7A33-4B34-86A3-F2CCEDE13DCD}"/>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83C3061E-7F7A-46F3-8575-D696A5FFE7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DCD23F2-DDB5-44AE-8E55-F17D181E60AC}"/>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7275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A46090-492C-4889-A18E-0B9B1410CBF2}"/>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AF6F2D92-5B40-44C7-8AC0-E9F013A32C49}"/>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D0195246-DF05-4129-9DDD-C7BCA739106E}"/>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BC92A11A-5DAD-4E8D-905C-744C8B459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223E9DA-6165-45F3-99DF-34D712646F6F}"/>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202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41AD67-7D82-4746-BB7F-2AA99447E7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38EB9B2A-A8F1-4FB4-B114-C28693F46599}"/>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AD77F234-D96E-4C83-A8F0-4FA74A9332B0}"/>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09EA3C4D-ABE1-4B70-A27B-1F970F8895BB}"/>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6" name="Footer Placeholder 5">
            <a:extLst>
              <a:ext uri="{FF2B5EF4-FFF2-40B4-BE49-F238E27FC236}">
                <a16:creationId xmlns:a16="http://schemas.microsoft.com/office/drawing/2014/main" xmlns="" id="{E0A448F1-3474-40A9-81EB-5E933E9FA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38A1EC11-EA06-4538-8B68-B899D9D1025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71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0E530A-1C59-4530-A0B5-85C0D8C41C6A}"/>
              </a:ext>
            </a:extLst>
          </p:cNvPr>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F0C6796F-4AAA-49A0-9808-EB29C0451ECE}"/>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69BF9C2-332B-481D-ADCB-A988CF785389}"/>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BA7188B8-E0BE-46E5-9F77-0F4594B92B86}"/>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7D321F0-BC74-4826-A301-E288B2E27BB6}"/>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D0D425D7-6661-4A5E-AAA7-5AF206436672}"/>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8" name="Footer Placeholder 7">
            <a:extLst>
              <a:ext uri="{FF2B5EF4-FFF2-40B4-BE49-F238E27FC236}">
                <a16:creationId xmlns:a16="http://schemas.microsoft.com/office/drawing/2014/main" xmlns="" id="{57D173FE-341A-4FB0-A9D0-800EBE07A2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58FBEBFC-CD2A-45EC-948E-3809532930D1}"/>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793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94599F-FB48-4D94-9F74-848F54DAF7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9683801C-194A-4161-B771-11A38BD33E18}"/>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4" name="Footer Placeholder 3">
            <a:extLst>
              <a:ext uri="{FF2B5EF4-FFF2-40B4-BE49-F238E27FC236}">
                <a16:creationId xmlns:a16="http://schemas.microsoft.com/office/drawing/2014/main" xmlns="" id="{743732F1-C16A-4CD0-A77F-70E0C61CCF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E2E7F4DA-6146-4773-B454-125A68F8549A}"/>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8028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C898AE-2737-4E5E-BBAF-F3AFCA6F1245}"/>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3" name="Footer Placeholder 2">
            <a:extLst>
              <a:ext uri="{FF2B5EF4-FFF2-40B4-BE49-F238E27FC236}">
                <a16:creationId xmlns:a16="http://schemas.microsoft.com/office/drawing/2014/main" xmlns="" id="{D6170851-6667-4A23-9CA1-21253915D9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34C0BC90-0808-469C-A4C1-02A872EED37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3884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29C2D3-9FBC-4448-AE55-AA6688609FEF}"/>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E1951E48-B606-4F3C-B9AA-07D8DB57BED9}"/>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27153545-EF43-4DC9-9A91-28BEFAC07C1D}"/>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xmlns="" id="{23A6633A-ABE2-414C-B25B-AB8B75DB3FAA}"/>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6" name="Footer Placeholder 5">
            <a:extLst>
              <a:ext uri="{FF2B5EF4-FFF2-40B4-BE49-F238E27FC236}">
                <a16:creationId xmlns:a16="http://schemas.microsoft.com/office/drawing/2014/main" xmlns="" id="{6594B79F-5131-465F-993D-8292DAEF5D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BEC28369-85B0-4977-853A-5C629B58536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4359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D07A3F-81CB-4A1B-ACA5-1FF976A2F0CA}"/>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01ED6DED-1B8D-4FDE-86D8-9B2944128F28}"/>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a:extLst>
              <a:ext uri="{FF2B5EF4-FFF2-40B4-BE49-F238E27FC236}">
                <a16:creationId xmlns:a16="http://schemas.microsoft.com/office/drawing/2014/main" xmlns="" id="{9BE67392-72E8-44BF-8CBE-D50E0FA0B113}"/>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xmlns="" id="{EE59FA1A-15FC-48BC-8C9C-6D8DC550C81F}"/>
              </a:ext>
            </a:extLst>
          </p:cNvPr>
          <p:cNvSpPr>
            <a:spLocks noGrp="1"/>
          </p:cNvSpPr>
          <p:nvPr>
            <p:ph type="dt" sz="half" idx="10"/>
          </p:nvPr>
        </p:nvSpPr>
        <p:spPr/>
        <p:txBody>
          <a:bodyPr/>
          <a:lstStyle/>
          <a:p>
            <a:fld id="{FD855754-A75F-4E62-ADFF-E1DA79A687F5}" type="datetimeFigureOut">
              <a:rPr lang="en-GB" smtClean="0"/>
              <a:t>09/10/2019</a:t>
            </a:fld>
            <a:endParaRPr lang="en-GB"/>
          </a:p>
        </p:txBody>
      </p:sp>
      <p:sp>
        <p:nvSpPr>
          <p:cNvPr id="6" name="Footer Placeholder 5">
            <a:extLst>
              <a:ext uri="{FF2B5EF4-FFF2-40B4-BE49-F238E27FC236}">
                <a16:creationId xmlns:a16="http://schemas.microsoft.com/office/drawing/2014/main" xmlns="" id="{4A9667EA-2FCD-40B7-A6EA-641A2DA0DD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B7EDE564-BE5E-4CC4-A252-A66533D06342}"/>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563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82B88DA-E4B0-4811-B2ED-F476C159690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2188ED61-60AD-4D3C-BB96-931692D6395D}"/>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CA243CC7-0932-4B6E-8796-1695141446E9}"/>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FD855754-A75F-4E62-ADFF-E1DA79A687F5}" type="datetimeFigureOut">
              <a:rPr lang="en-GB" smtClean="0"/>
              <a:t>09/10/2019</a:t>
            </a:fld>
            <a:endParaRPr lang="en-GB"/>
          </a:p>
        </p:txBody>
      </p:sp>
      <p:sp>
        <p:nvSpPr>
          <p:cNvPr id="5" name="Footer Placeholder 4">
            <a:extLst>
              <a:ext uri="{FF2B5EF4-FFF2-40B4-BE49-F238E27FC236}">
                <a16:creationId xmlns:a16="http://schemas.microsoft.com/office/drawing/2014/main" xmlns="" id="{F120A3F9-81C0-487F-9135-5092E55FEB41}"/>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66676609-484E-4981-A18B-7E09C0BBF8D0}"/>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0594927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7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dirty="0">
                <a:solidFill>
                  <a:schemeClr val="tx1">
                    <a:lumMod val="95000"/>
                    <a:lumOff val="5000"/>
                  </a:schemeClr>
                </a:solidFill>
              </a:rPr>
              <a:t>Introduction</a:t>
            </a:r>
            <a:r>
              <a:rPr lang="en-US" sz="2400" dirty="0">
                <a:solidFill>
                  <a:schemeClr val="tx1">
                    <a:lumMod val="95000"/>
                    <a:lumOff val="5000"/>
                  </a:schemeClr>
                </a:solidFill>
              </a:rPr>
              <a:t/>
            </a:r>
            <a:br>
              <a:rPr lang="en-US" sz="2400" dirty="0">
                <a:solidFill>
                  <a:schemeClr val="tx1">
                    <a:lumMod val="95000"/>
                    <a:lumOff val="5000"/>
                  </a:schemeClr>
                </a:solidFill>
              </a:rPr>
            </a:br>
            <a:endParaRPr lang="en-US" sz="2400" dirty="0">
              <a:solidFill>
                <a:schemeClr val="tx1">
                  <a:lumMod val="95000"/>
                  <a:lumOff val="5000"/>
                </a:schemeClr>
              </a:solidFill>
            </a:endParaRPr>
          </a:p>
          <a:p>
            <a:pPr marL="635000" indent="-635000">
              <a:defRPr>
                <a:solidFill>
                  <a:srgbClr val="FFFB00"/>
                </a:solidFill>
              </a:defRPr>
            </a:pPr>
            <a:r>
              <a:rPr lang="en-US" dirty="0">
                <a:solidFill>
                  <a:schemeClr val="tx1">
                    <a:lumMod val="95000"/>
                    <a:lumOff val="5000"/>
                  </a:schemeClr>
                </a:solidFill>
              </a:rPr>
              <a:t>Contingent Valuation</a:t>
            </a:r>
          </a:p>
          <a:p>
            <a:pPr marL="1155700" lvl="1" indent="-342900">
              <a:buSzPct val="100000"/>
            </a:pPr>
            <a:r>
              <a:rPr lang="en-US" dirty="0">
                <a:solidFill>
                  <a:schemeClr val="tx1">
                    <a:lumMod val="95000"/>
                    <a:lumOff val="5000"/>
                  </a:schemeClr>
                </a:solidFill>
              </a:rPr>
              <a:t>Introduction</a:t>
            </a:r>
          </a:p>
          <a:p>
            <a:pPr marL="1155700" lvl="1" indent="-342900">
              <a:buSzPct val="100000"/>
            </a:pPr>
            <a:r>
              <a:rPr lang="en-US" dirty="0">
                <a:solidFill>
                  <a:schemeClr val="tx1">
                    <a:lumMod val="95000"/>
                    <a:lumOff val="5000"/>
                  </a:schemeClr>
                </a:solidFill>
              </a:rPr>
              <a:t>Case study</a:t>
            </a:r>
          </a:p>
          <a:p>
            <a:pPr marL="1155700" lvl="1" indent="-342900">
              <a:buSzPct val="100000"/>
            </a:pPr>
            <a:r>
              <a:rPr lang="en-US" dirty="0">
                <a:solidFill>
                  <a:schemeClr val="tx1">
                    <a:lumMod val="95000"/>
                    <a:lumOff val="5000"/>
                  </a:schemeClr>
                </a:solidFill>
              </a:rPr>
              <a:t>Controversies</a:t>
            </a:r>
            <a:r>
              <a:rPr lang="en-US" sz="2400" dirty="0">
                <a:solidFill>
                  <a:schemeClr val="tx1">
                    <a:lumMod val="95000"/>
                    <a:lumOff val="5000"/>
                  </a:schemeClr>
                </a:solidFill>
              </a:rPr>
              <a:t/>
            </a:r>
            <a:br>
              <a:rPr lang="en-US" sz="2400" dirty="0">
                <a:solidFill>
                  <a:schemeClr val="tx1">
                    <a:lumMod val="95000"/>
                    <a:lumOff val="5000"/>
                  </a:schemeClr>
                </a:solidFill>
              </a:rPr>
            </a:br>
            <a:endParaRPr lang="en-US" sz="2400" dirty="0">
              <a:solidFill>
                <a:schemeClr val="tx1">
                  <a:lumMod val="95000"/>
                  <a:lumOff val="5000"/>
                </a:schemeClr>
              </a:solidFill>
            </a:endParaRPr>
          </a:p>
          <a:p>
            <a:pPr marL="635000" indent="-635000">
              <a:defRPr>
                <a:solidFill>
                  <a:srgbClr val="FFFB00"/>
                </a:solidFill>
              </a:defRPr>
            </a:pPr>
            <a:r>
              <a:rPr lang="en-US" dirty="0">
                <a:solidFill>
                  <a:schemeClr val="tx1">
                    <a:lumMod val="95000"/>
                    <a:lumOff val="5000"/>
                  </a:schemeClr>
                </a:solidFill>
              </a:rPr>
              <a:t>Choice Modelling</a:t>
            </a:r>
          </a:p>
          <a:p>
            <a:pPr marL="1155700" lvl="1" indent="-342900">
              <a:buSzPct val="100000"/>
            </a:pPr>
            <a:r>
              <a:rPr lang="en-US" dirty="0">
                <a:solidFill>
                  <a:schemeClr val="tx1">
                    <a:lumMod val="95000"/>
                    <a:lumOff val="5000"/>
                  </a:schemeClr>
                </a:solidFill>
              </a:rPr>
              <a:t>Introduction</a:t>
            </a:r>
          </a:p>
          <a:p>
            <a:pPr marL="1155700" lvl="1" indent="-342900">
              <a:buSzPct val="100000"/>
            </a:pPr>
            <a:r>
              <a:rPr lang="en-US" dirty="0">
                <a:solidFill>
                  <a:schemeClr val="tx1">
                    <a:lumMod val="95000"/>
                    <a:lumOff val="5000"/>
                  </a:schemeClr>
                </a:solidFill>
              </a:rPr>
              <a:t>Case study</a:t>
            </a:r>
            <a:endParaRPr lang="en-GB" sz="32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762772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What would you pay for this good?"/>
          <p:cNvSpPr txBox="1">
            <a:spLocks noGrp="1"/>
          </p:cNvSpPr>
          <p:nvPr>
            <p:ph type="title"/>
          </p:nvPr>
        </p:nvSpPr>
        <p:spPr>
          <a:prstGeom prst="rect">
            <a:avLst/>
          </a:prstGeom>
        </p:spPr>
        <p:txBody>
          <a:bodyPr/>
          <a:lstStyle>
            <a:lvl1pPr>
              <a:defRPr sz="4800" i="1">
                <a:solidFill>
                  <a:srgbClr val="F5EC00"/>
                </a:solidFill>
              </a:defRPr>
            </a:lvl1pPr>
          </a:lstStyle>
          <a:p>
            <a:r>
              <a:rPr dirty="0">
                <a:solidFill>
                  <a:schemeClr val="tx1">
                    <a:lumMod val="95000"/>
                    <a:lumOff val="5000"/>
                  </a:schemeClr>
                </a:solidFill>
              </a:rPr>
              <a:t>What would you pay for this good?</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V: step-by-step"/>
          <p:cNvSpPr txBox="1">
            <a:spLocks noGrp="1"/>
          </p:cNvSpPr>
          <p:nvPr>
            <p:ph type="title"/>
          </p:nvPr>
        </p:nvSpPr>
        <p:spPr>
          <a:prstGeom prst="rect">
            <a:avLst/>
          </a:prstGeom>
        </p:spPr>
        <p:txBody>
          <a:bodyPr/>
          <a:lstStyle/>
          <a:p>
            <a:r>
              <a:t>CV: step-by-step</a:t>
            </a:r>
          </a:p>
        </p:txBody>
      </p:sp>
      <p:sp>
        <p:nvSpPr>
          <p:cNvPr id="959" name="Background research…"/>
          <p:cNvSpPr txBox="1">
            <a:spLocks noGrp="1"/>
          </p:cNvSpPr>
          <p:nvPr>
            <p:ph type="body" idx="1"/>
          </p:nvPr>
        </p:nvSpPr>
        <p:spPr>
          <a:xfrm>
            <a:off x="812799" y="1625600"/>
            <a:ext cx="9364133" cy="7315200"/>
          </a:xfrm>
          <a:prstGeom prst="rect">
            <a:avLst/>
          </a:prstGeom>
        </p:spPr>
        <p:txBody>
          <a:bodyPr numCol="2" spcCol="445770">
            <a:normAutofit lnSpcReduction="10000"/>
          </a:bodyPr>
          <a:lstStyle/>
          <a:p>
            <a:pPr marL="685800" indent="-685800" defTabSz="350520">
              <a:spcBef>
                <a:spcPts val="900"/>
              </a:spcBef>
              <a:buAutoNum type="arabicPeriod"/>
              <a:defRPr sz="3600"/>
            </a:pPr>
            <a:r>
              <a:rPr dirty="0"/>
              <a:t>Background research</a:t>
            </a:r>
          </a:p>
          <a:p>
            <a:pPr marL="685800" indent="-685800" defTabSz="350520">
              <a:spcBef>
                <a:spcPts val="900"/>
              </a:spcBef>
              <a:buAutoNum type="arabicPeriod"/>
              <a:defRPr sz="3600"/>
            </a:pPr>
            <a:r>
              <a:rPr dirty="0"/>
              <a:t>Survey mode, population &amp; sampling strategy</a:t>
            </a:r>
          </a:p>
          <a:p>
            <a:pPr marL="685800" indent="-685800" defTabSz="350520">
              <a:spcBef>
                <a:spcPts val="900"/>
              </a:spcBef>
              <a:buAutoNum type="arabicPeriod"/>
              <a:defRPr sz="3600"/>
            </a:pPr>
            <a:r>
              <a:rPr dirty="0">
                <a:solidFill>
                  <a:schemeClr val="tx1">
                    <a:lumMod val="95000"/>
                    <a:lumOff val="5000"/>
                  </a:schemeClr>
                </a:solidFill>
              </a:rPr>
              <a:t>Survey design (…)</a:t>
            </a:r>
          </a:p>
          <a:p>
            <a:pPr marL="685800" indent="-685800" defTabSz="350520">
              <a:spcBef>
                <a:spcPts val="900"/>
              </a:spcBef>
              <a:buAutoNum type="arabicPeriod"/>
              <a:defRPr sz="3600"/>
            </a:pPr>
            <a:r>
              <a:rPr dirty="0"/>
              <a:t>Pre-test: focus groups &amp; cognitive interviews</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Hire and train interviewers</a:t>
            </a:r>
          </a:p>
          <a:p>
            <a:pPr marL="685800" indent="-685800" defTabSz="350520">
              <a:spcBef>
                <a:spcPts val="900"/>
              </a:spcBef>
              <a:buAutoNum type="arabicPeriod"/>
              <a:defRPr sz="3600"/>
            </a:pPr>
            <a:r>
              <a:rPr dirty="0"/>
              <a:t>Field pilot</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Main survey implementation</a:t>
            </a:r>
          </a:p>
          <a:p>
            <a:pPr marL="685800" indent="-685800" defTabSz="350520">
              <a:spcBef>
                <a:spcPts val="900"/>
              </a:spcBef>
              <a:buAutoNum type="arabicPeriod"/>
              <a:defRPr sz="3600"/>
            </a:pPr>
            <a:r>
              <a:rPr dirty="0"/>
              <a:t>Data entry and quality control</a:t>
            </a:r>
          </a:p>
          <a:p>
            <a:pPr marL="685800" indent="-685800" defTabSz="350520">
              <a:spcBef>
                <a:spcPts val="900"/>
              </a:spcBef>
              <a:buAutoNum type="arabicPeriod"/>
              <a:defRPr sz="3600"/>
            </a:pPr>
            <a:r>
              <a:rPr dirty="0"/>
              <a:t>Econometric analysis </a:t>
            </a:r>
          </a:p>
          <a:p>
            <a:pPr marL="685800" indent="-685800" defTabSz="350520">
              <a:spcBef>
                <a:spcPts val="900"/>
              </a:spcBef>
              <a:buAutoNum type="arabicPeriod"/>
              <a:defRPr sz="3600"/>
            </a:pPr>
            <a:r>
              <a:rPr dirty="0"/>
              <a:t>Validity, reliability testing</a:t>
            </a:r>
          </a:p>
          <a:p>
            <a:pPr marL="685800" indent="-685800" defTabSz="350520">
              <a:spcBef>
                <a:spcPts val="900"/>
              </a:spcBef>
              <a:buAutoNum type="arabicPeriod"/>
              <a:defRPr sz="3600"/>
            </a:pPr>
            <a:r>
              <a:rPr dirty="0"/>
              <a:t>Aggregation</a:t>
            </a:r>
          </a:p>
          <a:p>
            <a:pPr marL="685800" indent="-685800" defTabSz="350520">
              <a:spcBef>
                <a:spcPts val="900"/>
              </a:spcBef>
              <a:buAutoNum type="arabicPeriod"/>
              <a:defRPr sz="3600"/>
            </a:pPr>
            <a:r>
              <a:rPr dirty="0"/>
              <a:t>Report writing, presentation of results</a:t>
            </a:r>
          </a:p>
          <a:p>
            <a:pPr marL="685800" indent="-685800" defTabSz="350520">
              <a:spcBef>
                <a:spcPts val="900"/>
              </a:spcBef>
              <a:buAutoNum type="arabicPeriod"/>
              <a:defRPr sz="3600"/>
            </a:pPr>
            <a:r>
              <a:rPr dirty="0"/>
              <a:t>Evaluation</a:t>
            </a:r>
          </a:p>
        </p:txBody>
      </p:sp>
      <p:pic>
        <p:nvPicPr>
          <p:cNvPr id="960" name="712097_37927868.jpg" descr="712097_37927868.jpg"/>
          <p:cNvPicPr>
            <a:picLocks noChangeAspect="1"/>
          </p:cNvPicPr>
          <p:nvPr/>
        </p:nvPicPr>
        <p:blipFill>
          <a:blip r:embed="rId3"/>
          <a:srcRect l="10085" t="891" r="49973"/>
          <a:stretch>
            <a:fillRect/>
          </a:stretch>
        </p:blipFill>
        <p:spPr>
          <a:xfrm>
            <a:off x="10397067" y="0"/>
            <a:ext cx="2607732" cy="980104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CV survey content"/>
          <p:cNvSpPr txBox="1">
            <a:spLocks noGrp="1"/>
          </p:cNvSpPr>
          <p:nvPr>
            <p:ph type="title"/>
          </p:nvPr>
        </p:nvSpPr>
        <p:spPr>
          <a:prstGeom prst="rect">
            <a:avLst/>
          </a:prstGeom>
        </p:spPr>
        <p:txBody>
          <a:bodyPr/>
          <a:lstStyle/>
          <a:p>
            <a:r>
              <a:rPr dirty="0"/>
              <a:t>CV survey content</a:t>
            </a:r>
          </a:p>
        </p:txBody>
      </p:sp>
      <p:sp>
        <p:nvSpPr>
          <p:cNvPr id="965" name="Use of good…"/>
          <p:cNvSpPr txBox="1">
            <a:spLocks noGrp="1"/>
          </p:cNvSpPr>
          <p:nvPr>
            <p:ph type="body" idx="1"/>
          </p:nvPr>
        </p:nvSpPr>
        <p:spPr>
          <a:xfrm>
            <a:off x="894080" y="1644674"/>
            <a:ext cx="11216640" cy="6398659"/>
          </a:xfrm>
          <a:prstGeom prst="rect">
            <a:avLst/>
          </a:prstGeom>
        </p:spPr>
        <p:txBody>
          <a:bodyPr numCol="2" spcCol="568959">
            <a:normAutofit fontScale="92500" lnSpcReduction="10000"/>
          </a:bodyPr>
          <a:lstStyle/>
          <a:p>
            <a:pPr marL="693419" indent="-693419" defTabSz="490727">
              <a:spcBef>
                <a:spcPts val="1300"/>
              </a:spcBef>
              <a:buAutoNum type="arabicPeriod"/>
              <a:defRPr sz="5040"/>
            </a:pPr>
            <a:r>
              <a:rPr sz="3900" dirty="0"/>
              <a:t>Use of good</a:t>
            </a:r>
          </a:p>
          <a:p>
            <a:pPr marL="661415" lvl="1" indent="-320039" defTabSz="490727">
              <a:spcBef>
                <a:spcPts val="1300"/>
              </a:spcBef>
              <a:buSzPct val="125000"/>
              <a:buChar char="•"/>
              <a:defRPr sz="3024"/>
            </a:pPr>
            <a:r>
              <a:rPr sz="3500" dirty="0"/>
              <a:t>Opinion, satisfaction</a:t>
            </a:r>
            <a:r>
              <a:rPr sz="3900" dirty="0"/>
              <a:t/>
            </a:r>
            <a:br>
              <a:rPr sz="3900" dirty="0"/>
            </a:br>
            <a:endParaRPr sz="3900" dirty="0"/>
          </a:p>
          <a:p>
            <a:pPr marL="693419" indent="-693419" defTabSz="490727">
              <a:spcBef>
                <a:spcPts val="1300"/>
              </a:spcBef>
              <a:buAutoNum type="arabicPeriod"/>
              <a:defRPr sz="5040"/>
            </a:pPr>
            <a:r>
              <a:rPr sz="3900" dirty="0"/>
              <a:t>Attitudes</a:t>
            </a:r>
          </a:p>
          <a:p>
            <a:pPr marL="661415" lvl="1" indent="-320039" defTabSz="490727">
              <a:spcBef>
                <a:spcPts val="1300"/>
              </a:spcBef>
              <a:buSzPct val="125000"/>
              <a:buChar char="•"/>
              <a:defRPr sz="3024"/>
            </a:pPr>
            <a:r>
              <a:rPr sz="3500" dirty="0"/>
              <a:t>General topic</a:t>
            </a:r>
          </a:p>
          <a:p>
            <a:pPr marL="661415" lvl="1" indent="-320039" defTabSz="490727">
              <a:spcBef>
                <a:spcPts val="1300"/>
              </a:spcBef>
              <a:buSzPct val="125000"/>
              <a:buChar char="•"/>
              <a:defRPr sz="3024"/>
            </a:pPr>
            <a:r>
              <a:rPr sz="3500" dirty="0"/>
              <a:t>Specific good</a:t>
            </a:r>
            <a:r>
              <a:rPr sz="3900" dirty="0"/>
              <a:t/>
            </a:r>
            <a:br>
              <a:rPr sz="3900" dirty="0"/>
            </a:br>
            <a:endParaRPr sz="3900" dirty="0"/>
          </a:p>
          <a:p>
            <a:pPr marL="693419" indent="-693419" defTabSz="490727">
              <a:spcBef>
                <a:spcPts val="1300"/>
              </a:spcBef>
              <a:buAutoNum type="arabicPeriod"/>
              <a:defRPr sz="5040"/>
            </a:pPr>
            <a:r>
              <a:rPr sz="3900" dirty="0"/>
              <a:t>Scenario</a:t>
            </a:r>
          </a:p>
          <a:p>
            <a:pPr marL="661415" lvl="1" indent="-320039" defTabSz="490727">
              <a:spcBef>
                <a:spcPts val="1300"/>
              </a:spcBef>
              <a:buSzPct val="125000"/>
              <a:buChar char="•"/>
              <a:defRPr sz="3024"/>
            </a:pPr>
            <a:r>
              <a:rPr sz="3500" dirty="0"/>
              <a:t>Current situation</a:t>
            </a:r>
          </a:p>
          <a:p>
            <a:pPr marL="661415" lvl="1" indent="-320039" defTabSz="490727">
              <a:spcBef>
                <a:spcPts val="1300"/>
              </a:spcBef>
              <a:buSzPct val="125000"/>
              <a:buChar char="•"/>
              <a:defRPr sz="3024"/>
            </a:pPr>
            <a:r>
              <a:rPr sz="3500" dirty="0"/>
              <a:t>Proposed situation</a:t>
            </a:r>
            <a:endParaRPr lang="en-GB" sz="3500" dirty="0"/>
          </a:p>
          <a:p>
            <a:pPr marL="661415" lvl="1" indent="-320039" defTabSz="490727">
              <a:spcBef>
                <a:spcPts val="1300"/>
              </a:spcBef>
              <a:buSzPct val="125000"/>
              <a:buChar char="•"/>
              <a:defRPr sz="3024"/>
            </a:pPr>
            <a:endParaRPr sz="3500" dirty="0"/>
          </a:p>
          <a:p>
            <a:pPr marL="693419" indent="-693419" defTabSz="490727">
              <a:spcBef>
                <a:spcPts val="1300"/>
              </a:spcBef>
              <a:buAutoNum type="arabicPeriod"/>
              <a:defRPr sz="5040"/>
            </a:pPr>
            <a:r>
              <a:rPr sz="3900" dirty="0"/>
              <a:t>Elicitation of values</a:t>
            </a:r>
          </a:p>
          <a:p>
            <a:pPr marL="661415" lvl="1" indent="-320039" defTabSz="490727">
              <a:spcBef>
                <a:spcPts val="1300"/>
              </a:spcBef>
              <a:buSzPct val="125000"/>
              <a:buChar char="•"/>
              <a:defRPr sz="3024"/>
            </a:pPr>
            <a:r>
              <a:rPr sz="3500" dirty="0"/>
              <a:t>Payment vehicle</a:t>
            </a:r>
          </a:p>
          <a:p>
            <a:pPr marL="661415" lvl="1" indent="-320039" defTabSz="490727">
              <a:spcBef>
                <a:spcPts val="1300"/>
              </a:spcBef>
              <a:buSzPct val="125000"/>
              <a:buChar char="•"/>
              <a:defRPr sz="3024"/>
            </a:pPr>
            <a:r>
              <a:rPr sz="3500" dirty="0"/>
              <a:t>Elicitation mechanism</a:t>
            </a:r>
            <a:r>
              <a:rPr sz="3900" dirty="0"/>
              <a:t/>
            </a:r>
            <a:br>
              <a:rPr sz="3900" dirty="0"/>
            </a:br>
            <a:endParaRPr sz="3900" dirty="0"/>
          </a:p>
          <a:p>
            <a:pPr marL="693419" indent="-693419" defTabSz="490727">
              <a:spcBef>
                <a:spcPts val="1300"/>
              </a:spcBef>
              <a:buAutoNum type="arabicPeriod"/>
              <a:defRPr sz="5040"/>
            </a:pPr>
            <a:r>
              <a:rPr sz="3900" dirty="0"/>
              <a:t>Follow-ups</a:t>
            </a:r>
          </a:p>
          <a:p>
            <a:pPr marL="661415" lvl="1" indent="-320039" defTabSz="490727">
              <a:spcBef>
                <a:spcPts val="1300"/>
              </a:spcBef>
              <a:buSzPct val="125000"/>
              <a:buChar char="•"/>
              <a:defRPr sz="3024"/>
            </a:pPr>
            <a:r>
              <a:rPr sz="3500" dirty="0"/>
              <a:t>Motivation, protests</a:t>
            </a:r>
          </a:p>
          <a:p>
            <a:pPr marL="661415" lvl="1" indent="-320039" defTabSz="490727">
              <a:spcBef>
                <a:spcPts val="1300"/>
              </a:spcBef>
              <a:buSzPct val="125000"/>
              <a:buChar char="•"/>
              <a:defRPr sz="3024"/>
            </a:pPr>
            <a:r>
              <a:rPr sz="3500" dirty="0"/>
              <a:t>Credibility</a:t>
            </a:r>
            <a:r>
              <a:rPr sz="3900" dirty="0"/>
              <a:t/>
            </a:r>
            <a:br>
              <a:rPr sz="3900" dirty="0"/>
            </a:br>
            <a:endParaRPr sz="3900" dirty="0"/>
          </a:p>
          <a:p>
            <a:pPr marL="693419" indent="-693419" defTabSz="490727">
              <a:spcBef>
                <a:spcPts val="1300"/>
              </a:spcBef>
              <a:buAutoNum type="arabicPeriod"/>
              <a:defRPr sz="5040"/>
            </a:pPr>
            <a:r>
              <a:rPr sz="3900" dirty="0"/>
              <a:t>Demographics</a:t>
            </a:r>
          </a:p>
          <a:p>
            <a:pPr marL="661415" lvl="1" indent="-320039" defTabSz="490727">
              <a:spcBef>
                <a:spcPts val="1300"/>
              </a:spcBef>
              <a:buSzPct val="125000"/>
              <a:buChar char="•"/>
              <a:defRPr sz="3024"/>
            </a:pPr>
            <a:r>
              <a:rPr sz="3500" dirty="0"/>
              <a:t>Age, gender, income, education, family size, … </a:t>
            </a:r>
            <a:r>
              <a:rPr dirty="0"/>
              <a:t/>
            </a:r>
            <a:br>
              <a:rPr dirty="0"/>
            </a:br>
            <a:r>
              <a:rPr dirty="0"/>
              <a:t> </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9" name="Scenario"/>
          <p:cNvSpPr txBox="1">
            <a:spLocks noGrp="1"/>
          </p:cNvSpPr>
          <p:nvPr>
            <p:ph type="title"/>
          </p:nvPr>
        </p:nvSpPr>
        <p:spPr>
          <a:prstGeom prst="rect">
            <a:avLst/>
          </a:prstGeom>
        </p:spPr>
        <p:txBody>
          <a:bodyPr/>
          <a:lstStyle/>
          <a:p>
            <a:r>
              <a:t>Scenario</a:t>
            </a:r>
          </a:p>
        </p:txBody>
      </p:sp>
      <p:sp>
        <p:nvSpPr>
          <p:cNvPr id="970" name="Clarifies status quo and describes proposed change…"/>
          <p:cNvSpPr txBox="1">
            <a:spLocks noGrp="1"/>
          </p:cNvSpPr>
          <p:nvPr>
            <p:ph type="body" idx="1"/>
          </p:nvPr>
        </p:nvSpPr>
        <p:spPr>
          <a:xfrm>
            <a:off x="812799" y="1625600"/>
            <a:ext cx="10651067" cy="3924300"/>
          </a:xfrm>
          <a:prstGeom prst="rect">
            <a:avLst/>
          </a:prstGeom>
        </p:spPr>
        <p:txBody>
          <a:bodyPr>
            <a:normAutofit fontScale="92500"/>
          </a:bodyPr>
          <a:lstStyle/>
          <a:p>
            <a:pPr marL="400050" indent="-400050" defTabSz="368045">
              <a:spcBef>
                <a:spcPts val="1000"/>
              </a:spcBef>
              <a:defRPr sz="3780"/>
            </a:pPr>
            <a:r>
              <a:rPr dirty="0"/>
              <a:t>Clarifies status quo and describes proposed change</a:t>
            </a:r>
          </a:p>
          <a:p>
            <a:pPr marL="400050" indent="-400050" defTabSz="368045">
              <a:spcBef>
                <a:spcPts val="1000"/>
              </a:spcBef>
              <a:defRPr sz="3780"/>
            </a:pPr>
            <a:r>
              <a:rPr dirty="0"/>
              <a:t>Text, figures, photos, maps, video, … </a:t>
            </a:r>
          </a:p>
          <a:p>
            <a:pPr marL="400050" indent="-400050" defTabSz="368045">
              <a:spcBef>
                <a:spcPts val="1000"/>
              </a:spcBef>
              <a:defRPr sz="3780"/>
            </a:pPr>
            <a:r>
              <a:rPr dirty="0"/>
              <a:t>Credible</a:t>
            </a:r>
          </a:p>
          <a:p>
            <a:pPr marL="728090" lvl="1" indent="-216027" defTabSz="368045">
              <a:spcBef>
                <a:spcPts val="1000"/>
              </a:spcBef>
              <a:buSzPct val="100000"/>
              <a:buChar char="•"/>
              <a:defRPr sz="2268"/>
            </a:pPr>
            <a:r>
              <a:rPr sz="3000" dirty="0"/>
              <a:t>e.g. Exxon Valdez: double-hulled tankers </a:t>
            </a:r>
            <a:br>
              <a:rPr sz="3000" dirty="0"/>
            </a:br>
            <a:r>
              <a:rPr sz="3000" dirty="0"/>
              <a:t>+ escort and emergency-response ships</a:t>
            </a:r>
          </a:p>
          <a:p>
            <a:pPr marL="400050" indent="-400050" defTabSz="368045">
              <a:spcBef>
                <a:spcPts val="1000"/>
              </a:spcBef>
              <a:defRPr sz="3780"/>
            </a:pPr>
            <a:r>
              <a:rPr dirty="0"/>
              <a:t>Meaningful to respondent</a:t>
            </a:r>
          </a:p>
          <a:p>
            <a:pPr marL="728090" lvl="1" indent="-216027" defTabSz="368045">
              <a:spcBef>
                <a:spcPts val="1000"/>
              </a:spcBef>
              <a:buSzPct val="100000"/>
              <a:buChar char="•"/>
              <a:defRPr sz="2268"/>
            </a:pPr>
            <a:r>
              <a:rPr sz="3000" i="1" dirty="0"/>
              <a:t>Not:</a:t>
            </a:r>
            <a:r>
              <a:rPr sz="3000" dirty="0"/>
              <a:t> “52 MPN </a:t>
            </a:r>
            <a:r>
              <a:rPr sz="3000" dirty="0" err="1"/>
              <a:t>faecal</a:t>
            </a:r>
            <a:r>
              <a:rPr sz="3000" dirty="0"/>
              <a:t> coliforms per 100mL”, but:</a:t>
            </a:r>
          </a:p>
        </p:txBody>
      </p:sp>
      <p:grpSp>
        <p:nvGrpSpPr>
          <p:cNvPr id="978" name="Group"/>
          <p:cNvGrpSpPr/>
          <p:nvPr/>
        </p:nvGrpSpPr>
        <p:grpSpPr>
          <a:xfrm>
            <a:off x="1418167" y="5532967"/>
            <a:ext cx="9825566" cy="3373966"/>
            <a:chOff x="0" y="0"/>
            <a:chExt cx="8636000" cy="3009900"/>
          </a:xfrm>
        </p:grpSpPr>
        <p:pic>
          <p:nvPicPr>
            <p:cNvPr id="971" name="177.png" descr="177.png"/>
            <p:cNvPicPr>
              <a:picLocks noChangeAspect="1"/>
            </p:cNvPicPr>
            <p:nvPr/>
          </p:nvPicPr>
          <p:blipFill>
            <a:blip r:embed="rId3"/>
            <a:stretch>
              <a:fillRect/>
            </a:stretch>
          </p:blipFill>
          <p:spPr>
            <a:xfrm>
              <a:off x="254000" y="292100"/>
              <a:ext cx="2425700" cy="2425700"/>
            </a:xfrm>
            <a:prstGeom prst="rect">
              <a:avLst/>
            </a:prstGeom>
            <a:ln w="12700" cap="flat">
              <a:noFill/>
              <a:miter lim="400000"/>
            </a:ln>
            <a:effectLst/>
          </p:spPr>
        </p:pic>
        <p:pic>
          <p:nvPicPr>
            <p:cNvPr id="972" name="084.png" descr="084.png"/>
            <p:cNvPicPr>
              <a:picLocks noChangeAspect="1"/>
            </p:cNvPicPr>
            <p:nvPr/>
          </p:nvPicPr>
          <p:blipFill>
            <a:blip r:embed="rId4"/>
            <a:stretch>
              <a:fillRect/>
            </a:stretch>
          </p:blipFill>
          <p:spPr>
            <a:xfrm>
              <a:off x="3257550" y="165100"/>
              <a:ext cx="2108200" cy="2108200"/>
            </a:xfrm>
            <a:prstGeom prst="rect">
              <a:avLst/>
            </a:prstGeom>
            <a:ln w="12700" cap="flat">
              <a:noFill/>
              <a:miter lim="400000"/>
            </a:ln>
            <a:effectLst/>
          </p:spPr>
        </p:pic>
        <p:pic>
          <p:nvPicPr>
            <p:cNvPr id="973" name="12065721421426473452johnny_automatic_NPS_map_pictographs_part_71.svg.med.png" descr="12065721421426473452johnny_automatic_NPS_map_pictographs_part_71.svg.med.png"/>
            <p:cNvPicPr>
              <a:picLocks noChangeAspect="1"/>
            </p:cNvPicPr>
            <p:nvPr/>
          </p:nvPicPr>
          <p:blipFill>
            <a:blip r:embed="rId5"/>
            <a:srcRect l="7333" t="4666" r="9000" b="4333"/>
            <a:stretch>
              <a:fillRect/>
            </a:stretch>
          </p:blipFill>
          <p:spPr>
            <a:xfrm>
              <a:off x="6324600" y="406400"/>
              <a:ext cx="1498600" cy="1629952"/>
            </a:xfrm>
            <a:prstGeom prst="rect">
              <a:avLst/>
            </a:prstGeom>
            <a:ln w="12700" cap="flat">
              <a:noFill/>
              <a:miter lim="400000"/>
            </a:ln>
            <a:effectLst/>
          </p:spPr>
        </p:pic>
        <p:sp>
          <p:nvSpPr>
            <p:cNvPr id="974" name="Rounded Rectangle"/>
            <p:cNvSpPr/>
            <p:nvPr/>
          </p:nvSpPr>
          <p:spPr>
            <a:xfrm>
              <a:off x="0" y="0"/>
              <a:ext cx="8636000" cy="3009900"/>
            </a:xfrm>
            <a:prstGeom prst="roundRect">
              <a:avLst>
                <a:gd name="adj" fmla="val 6329"/>
              </a:avLst>
            </a:prstGeom>
            <a:noFill/>
            <a:ln w="25400" cap="flat">
              <a:solidFill>
                <a:srgbClr val="0000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975" name="✔"/>
            <p:cNvSpPr txBox="1"/>
            <p:nvPr/>
          </p:nvSpPr>
          <p:spPr>
            <a:xfrm>
              <a:off x="4043660" y="2184399"/>
              <a:ext cx="544166"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4F7A28"/>
                  </a:solidFill>
                </a:defRPr>
              </a:lvl1pPr>
            </a:lstStyle>
            <a:p>
              <a:r>
                <a:t>✔</a:t>
              </a:r>
            </a:p>
          </p:txBody>
        </p:sp>
        <p:sp>
          <p:nvSpPr>
            <p:cNvPr id="976" name="✔"/>
            <p:cNvSpPr txBox="1"/>
            <p:nvPr/>
          </p:nvSpPr>
          <p:spPr>
            <a:xfrm>
              <a:off x="6794500" y="2184399"/>
              <a:ext cx="544166"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4F7A28"/>
                  </a:solidFill>
                </a:defRPr>
              </a:lvl1pPr>
            </a:lstStyle>
            <a:p>
              <a:r>
                <a:t>✔</a:t>
              </a:r>
            </a:p>
          </p:txBody>
        </p:sp>
        <p:sp>
          <p:nvSpPr>
            <p:cNvPr id="977" name="X"/>
            <p:cNvSpPr txBox="1"/>
            <p:nvPr/>
          </p:nvSpPr>
          <p:spPr>
            <a:xfrm>
              <a:off x="1249386" y="2079818"/>
              <a:ext cx="458394" cy="818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B51A00"/>
                  </a:solidFill>
                  <a:latin typeface="Chalkboard SE Bold"/>
                  <a:ea typeface="Chalkboard SE Bold"/>
                  <a:cs typeface="Chalkboard SE Bold"/>
                  <a:sym typeface="Chalkboard SE Bold"/>
                </a:defRPr>
              </a:lvl1pPr>
            </a:lstStyle>
            <a:p>
              <a:r>
                <a:t>X</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0">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970">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1" build="p" animBg="1" advAuto="0"/>
      <p:bldP spid="978"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2" name="Neutrality &amp; framing"/>
          <p:cNvSpPr txBox="1">
            <a:spLocks noGrp="1"/>
          </p:cNvSpPr>
          <p:nvPr>
            <p:ph type="title"/>
          </p:nvPr>
        </p:nvSpPr>
        <p:spPr>
          <a:prstGeom prst="rect">
            <a:avLst/>
          </a:prstGeom>
        </p:spPr>
        <p:txBody>
          <a:bodyPr/>
          <a:lstStyle/>
          <a:p>
            <a:r>
              <a:rPr dirty="0"/>
              <a:t>Neutrality &amp; framing</a:t>
            </a:r>
          </a:p>
        </p:txBody>
      </p:sp>
      <p:sp>
        <p:nvSpPr>
          <p:cNvPr id="983" name="Fluffy little baa-lambs will be senselessly slaughtered…"/>
          <p:cNvSpPr txBox="1">
            <a:spLocks noGrp="1"/>
          </p:cNvSpPr>
          <p:nvPr>
            <p:ph type="body" idx="1"/>
          </p:nvPr>
        </p:nvSpPr>
        <p:spPr>
          <a:xfrm>
            <a:off x="812799" y="1625600"/>
            <a:ext cx="11802534" cy="7315200"/>
          </a:xfrm>
          <a:prstGeom prst="rect">
            <a:avLst/>
          </a:prstGeom>
        </p:spPr>
        <p:txBody>
          <a:bodyPr>
            <a:normAutofit/>
          </a:bodyPr>
          <a:lstStyle/>
          <a:p>
            <a:pPr marL="527050" indent="-527050" defTabSz="484886">
              <a:spcBef>
                <a:spcPts val="1300"/>
              </a:spcBef>
              <a:defRPr sz="4980"/>
            </a:pPr>
            <a:r>
              <a:rPr sz="4000" i="1" dirty="0"/>
              <a:t>Fluffy little baa-lambs will be </a:t>
            </a:r>
            <a:r>
              <a:rPr sz="4000" dirty="0"/>
              <a:t>senselessly slaughtered</a:t>
            </a:r>
            <a:br>
              <a:rPr sz="4000" dirty="0"/>
            </a:br>
            <a:r>
              <a:rPr sz="4000" dirty="0"/>
              <a:t/>
            </a:r>
            <a:br>
              <a:rPr sz="4000" dirty="0"/>
            </a:br>
            <a:r>
              <a:rPr sz="4000" dirty="0"/>
              <a:t/>
            </a:r>
            <a:br>
              <a:rPr sz="4000" dirty="0"/>
            </a:br>
            <a:r>
              <a:rPr sz="4000" dirty="0"/>
              <a:t/>
            </a:r>
            <a:br>
              <a:rPr sz="4000" dirty="0"/>
            </a:br>
            <a:endParaRPr sz="4000" dirty="0"/>
          </a:p>
          <a:p>
            <a:pPr marL="527050" indent="-527050" defTabSz="484886">
              <a:spcBef>
                <a:spcPts val="1300"/>
              </a:spcBef>
              <a:defRPr sz="4980"/>
            </a:pPr>
            <a:endParaRPr sz="4000" dirty="0"/>
          </a:p>
          <a:p>
            <a:pPr marL="527050" indent="-527050" defTabSz="484886">
              <a:spcBef>
                <a:spcPts val="1300"/>
              </a:spcBef>
              <a:defRPr sz="4980"/>
            </a:pPr>
            <a:r>
              <a:rPr sz="4000" dirty="0"/>
              <a:t>aka minor </a:t>
            </a:r>
            <a:r>
              <a:rPr sz="4000" i="1" dirty="0"/>
              <a:t>livestock losses</a:t>
            </a:r>
          </a:p>
        </p:txBody>
      </p:sp>
      <p:pic>
        <p:nvPicPr>
          <p:cNvPr id="984" name="browse.png" descr="browse.png"/>
          <p:cNvPicPr>
            <a:picLocks noChangeAspect="1"/>
          </p:cNvPicPr>
          <p:nvPr/>
        </p:nvPicPr>
        <p:blipFill>
          <a:blip r:embed="rId3"/>
          <a:stretch>
            <a:fillRect/>
          </a:stretch>
        </p:blipFill>
        <p:spPr>
          <a:xfrm>
            <a:off x="1494354" y="2451099"/>
            <a:ext cx="3180122" cy="2628901"/>
          </a:xfrm>
          <a:prstGeom prst="rect">
            <a:avLst/>
          </a:prstGeom>
          <a:ln w="12700">
            <a:solidFill>
              <a:srgbClr val="000000"/>
            </a:solidFill>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8" name="Payment vehicle"/>
          <p:cNvSpPr txBox="1">
            <a:spLocks noGrp="1"/>
          </p:cNvSpPr>
          <p:nvPr>
            <p:ph type="title"/>
          </p:nvPr>
        </p:nvSpPr>
        <p:spPr>
          <a:prstGeom prst="rect">
            <a:avLst/>
          </a:prstGeom>
        </p:spPr>
        <p:txBody>
          <a:bodyPr/>
          <a:lstStyle/>
          <a:p>
            <a:r>
              <a:rPr dirty="0"/>
              <a:t>Payment vehicle</a:t>
            </a:r>
          </a:p>
        </p:txBody>
      </p:sp>
      <p:sp>
        <p:nvSpPr>
          <p:cNvPr id="989" name="Taxes…"/>
          <p:cNvSpPr txBox="1">
            <a:spLocks noGrp="1"/>
          </p:cNvSpPr>
          <p:nvPr>
            <p:ph type="body" idx="1"/>
          </p:nvPr>
        </p:nvSpPr>
        <p:spPr>
          <a:xfrm>
            <a:off x="812800" y="1625600"/>
            <a:ext cx="5956300" cy="7315200"/>
          </a:xfrm>
          <a:prstGeom prst="rect">
            <a:avLst/>
          </a:prstGeom>
        </p:spPr>
        <p:txBody>
          <a:bodyPr>
            <a:normAutofit/>
          </a:bodyPr>
          <a:lstStyle/>
          <a:p>
            <a:pPr marL="635000" indent="-635000"/>
            <a:r>
              <a:rPr sz="3600" dirty="0"/>
              <a:t>Taxes</a:t>
            </a:r>
          </a:p>
          <a:p>
            <a:pPr marL="635000" indent="-635000"/>
            <a:r>
              <a:rPr sz="3600" dirty="0"/>
              <a:t>Bill surcharges</a:t>
            </a:r>
          </a:p>
          <a:p>
            <a:pPr marL="635000" indent="-635000"/>
            <a:endParaRPr sz="3600" dirty="0"/>
          </a:p>
          <a:p>
            <a:pPr marL="635000" indent="-635000"/>
            <a:r>
              <a:rPr sz="3600" dirty="0"/>
              <a:t>One-off or recurring?</a:t>
            </a:r>
          </a:p>
          <a:p>
            <a:pPr marL="635000" indent="-635000"/>
            <a:endParaRPr sz="3600" dirty="0"/>
          </a:p>
          <a:p>
            <a:pPr marL="635000" indent="-635000"/>
            <a:r>
              <a:rPr sz="3600" i="1" dirty="0"/>
              <a:t>Not</a:t>
            </a:r>
            <a:r>
              <a:rPr sz="3600" dirty="0"/>
              <a:t> voluntary</a:t>
            </a:r>
          </a:p>
          <a:p>
            <a:pPr marL="1155700" lvl="1" indent="-342900">
              <a:buSzPct val="100000"/>
              <a:buChar char="•"/>
            </a:pPr>
            <a:r>
              <a:rPr sz="3600" dirty="0"/>
              <a:t>For a public good</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 name="Some elicitation methods"/>
          <p:cNvSpPr txBox="1">
            <a:spLocks noGrp="1"/>
          </p:cNvSpPr>
          <p:nvPr>
            <p:ph type="title"/>
          </p:nvPr>
        </p:nvSpPr>
        <p:spPr>
          <a:prstGeom prst="rect">
            <a:avLst/>
          </a:prstGeom>
        </p:spPr>
        <p:txBody>
          <a:bodyPr/>
          <a:lstStyle/>
          <a:p>
            <a:r>
              <a:t>Some elicitation methods</a:t>
            </a:r>
          </a:p>
        </p:txBody>
      </p:sp>
      <p:sp>
        <p:nvSpPr>
          <p:cNvPr id="994" name="Open-ended…"/>
          <p:cNvSpPr txBox="1">
            <a:spLocks noGrp="1"/>
          </p:cNvSpPr>
          <p:nvPr>
            <p:ph type="body" idx="1"/>
          </p:nvPr>
        </p:nvSpPr>
        <p:spPr>
          <a:xfrm>
            <a:off x="812800" y="1625600"/>
            <a:ext cx="8483600" cy="7315200"/>
          </a:xfrm>
          <a:prstGeom prst="rect">
            <a:avLst/>
          </a:prstGeom>
        </p:spPr>
        <p:txBody>
          <a:bodyPr>
            <a:normAutofit fontScale="85000" lnSpcReduction="20000"/>
          </a:bodyPr>
          <a:lstStyle/>
          <a:p>
            <a:pPr marL="539750" indent="-539750" defTabSz="496570">
              <a:spcBef>
                <a:spcPts val="1300"/>
              </a:spcBef>
              <a:defRPr sz="5100"/>
            </a:pPr>
            <a:r>
              <a:rPr sz="3900" dirty="0"/>
              <a:t>Open-ended</a:t>
            </a:r>
          </a:p>
          <a:p>
            <a:pPr marL="982344" lvl="1" indent="-291465" defTabSz="496570">
              <a:spcBef>
                <a:spcPts val="1300"/>
              </a:spcBef>
              <a:buSzPct val="100000"/>
              <a:buChar char="•"/>
              <a:defRPr sz="3060"/>
            </a:pPr>
            <a:r>
              <a:rPr sz="3900" dirty="0"/>
              <a:t>So: how much are you WTP? </a:t>
            </a:r>
            <a:br>
              <a:rPr sz="3900" dirty="0"/>
            </a:br>
            <a:endParaRPr sz="3900" dirty="0"/>
          </a:p>
          <a:p>
            <a:pPr marL="539750" indent="-539750" defTabSz="496570">
              <a:spcBef>
                <a:spcPts val="1300"/>
              </a:spcBef>
              <a:defRPr sz="5100"/>
            </a:pPr>
            <a:r>
              <a:rPr sz="3900" dirty="0"/>
              <a:t>Payment ladder, payment card</a:t>
            </a:r>
          </a:p>
          <a:p>
            <a:pPr marL="982344" lvl="1" indent="-291465" defTabSz="496570">
              <a:spcBef>
                <a:spcPts val="1300"/>
              </a:spcBef>
              <a:buSzPct val="100000"/>
              <a:buChar char="•"/>
              <a:defRPr sz="3060"/>
            </a:pPr>
            <a:r>
              <a:rPr sz="3900" dirty="0"/>
              <a:t>Tick the amounts you are certain you are WTP, and cross those you are certain you aren’t</a:t>
            </a:r>
            <a:br>
              <a:rPr sz="3900" dirty="0"/>
            </a:br>
            <a:endParaRPr sz="3900" dirty="0"/>
          </a:p>
          <a:p>
            <a:pPr marL="539750" indent="-539750" defTabSz="496570">
              <a:spcBef>
                <a:spcPts val="1300"/>
              </a:spcBef>
              <a:defRPr sz="5100"/>
            </a:pPr>
            <a:r>
              <a:rPr sz="3900" dirty="0"/>
              <a:t>Dichotomous choice (DC), referendum</a:t>
            </a:r>
          </a:p>
          <a:p>
            <a:pPr marL="982344" lvl="1" indent="-291465" defTabSz="496570">
              <a:spcBef>
                <a:spcPts val="1300"/>
              </a:spcBef>
              <a:buSzPct val="100000"/>
              <a:buChar char="•"/>
              <a:defRPr sz="3060"/>
            </a:pPr>
            <a:r>
              <a:rPr sz="3900" dirty="0"/>
              <a:t>The policy will cost £X per household. </a:t>
            </a:r>
            <a:br>
              <a:rPr sz="3900" dirty="0"/>
            </a:br>
            <a:r>
              <a:rPr sz="3900" dirty="0"/>
              <a:t>Will you vote for it</a:t>
            </a:r>
            <a:r>
              <a:rPr sz="3900" dirty="0" smtClean="0"/>
              <a:t>?</a:t>
            </a:r>
            <a:endParaRPr lang="en-GB" sz="3900" smtClean="0"/>
          </a:p>
          <a:p>
            <a:pPr marL="982344" lvl="1" indent="-291465" defTabSz="496570">
              <a:spcBef>
                <a:spcPts val="1300"/>
              </a:spcBef>
              <a:buSzPct val="100000"/>
              <a:buChar char="•"/>
              <a:defRPr sz="3060"/>
            </a:pPr>
            <a:endParaRPr lang="en-GB" sz="3900" dirty="0" smtClean="0"/>
          </a:p>
          <a:p>
            <a:pPr marL="494649" indent="-291465" defTabSz="496570">
              <a:spcBef>
                <a:spcPts val="1300"/>
              </a:spcBef>
              <a:buSzPct val="100000"/>
              <a:defRPr sz="3060"/>
            </a:pPr>
            <a:r>
              <a:rPr lang="en-GB" sz="3900" dirty="0" err="1" smtClean="0"/>
              <a:t>Trichotomous</a:t>
            </a:r>
            <a:r>
              <a:rPr lang="en-GB" sz="3900" dirty="0" smtClean="0"/>
              <a:t> choice</a:t>
            </a:r>
            <a:endParaRPr lang="en-GB" sz="3900" dirty="0"/>
          </a:p>
          <a:p>
            <a:pPr marL="982344" lvl="1" indent="-291465" defTabSz="496570">
              <a:spcBef>
                <a:spcPts val="1300"/>
              </a:spcBef>
              <a:buSzPct val="100000"/>
              <a:buChar char="•"/>
              <a:defRPr sz="3060"/>
            </a:pPr>
            <a:r>
              <a:rPr lang="en-GB" sz="3900" dirty="0"/>
              <a:t>If not, how about £X-Y?</a:t>
            </a:r>
          </a:p>
          <a:p>
            <a:pPr marL="982344" lvl="1" indent="-291465" defTabSz="496570">
              <a:spcBef>
                <a:spcPts val="1300"/>
              </a:spcBef>
              <a:buSzPct val="100000"/>
              <a:buChar char="•"/>
              <a:defRPr sz="3060"/>
            </a:pPr>
            <a:r>
              <a:rPr lang="en-GB" sz="3900" dirty="0"/>
              <a:t>If so, how about £X+Y?</a:t>
            </a:r>
            <a:r>
              <a:rPr dirty="0"/>
              <a:t/>
            </a:r>
            <a:br>
              <a:rPr dirty="0"/>
            </a:br>
            <a:endParaRPr dirty="0"/>
          </a:p>
        </p:txBody>
      </p:sp>
      <p:sp>
        <p:nvSpPr>
          <p:cNvPr id="995" name="Difficult, unfamiliar, high non-response rates"/>
          <p:cNvSpPr txBox="1"/>
          <p:nvPr/>
        </p:nvSpPr>
        <p:spPr>
          <a:xfrm>
            <a:off x="8550910" y="2132018"/>
            <a:ext cx="4305301" cy="900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r">
              <a:lnSpc>
                <a:spcPct val="80000"/>
              </a:lnSpc>
              <a:defRPr sz="2400">
                <a:solidFill>
                  <a:srgbClr val="000000"/>
                </a:solidFill>
                <a:latin typeface="+mn-lt"/>
                <a:ea typeface="+mn-ea"/>
                <a:cs typeface="+mn-cs"/>
                <a:sym typeface="Myriad Pro"/>
              </a:defRPr>
            </a:lvl1pPr>
          </a:lstStyle>
          <a:p>
            <a:r>
              <a:rPr sz="3200" dirty="0">
                <a:latin typeface="Candara" panose="020E0502030303020204" pitchFamily="34" charset="0"/>
              </a:rPr>
              <a:t>Difficult, unfamiliar, high non-response rates</a:t>
            </a:r>
          </a:p>
        </p:txBody>
      </p:sp>
      <p:grpSp>
        <p:nvGrpSpPr>
          <p:cNvPr id="998" name="Group"/>
          <p:cNvGrpSpPr/>
          <p:nvPr/>
        </p:nvGrpSpPr>
        <p:grpSpPr>
          <a:xfrm>
            <a:off x="9052560" y="4351868"/>
            <a:ext cx="3746006" cy="3647165"/>
            <a:chOff x="-867439" y="-858074"/>
            <a:chExt cx="3593552" cy="2867152"/>
          </a:xfrm>
        </p:grpSpPr>
        <p:sp>
          <p:nvSpPr>
            <p:cNvPr id="996" name="Easy, incentive-compatible, but inefficient"/>
            <p:cNvSpPr txBox="1"/>
            <p:nvPr/>
          </p:nvSpPr>
          <p:spPr>
            <a:xfrm>
              <a:off x="-867439" y="1108710"/>
              <a:ext cx="3167616" cy="900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rPr sz="2800" dirty="0">
                  <a:latin typeface="Candara" panose="020E0502030303020204" pitchFamily="34" charset="0"/>
                </a:rPr>
                <a:t>Easy, incentive-compatible, but inefficient</a:t>
              </a:r>
            </a:p>
          </p:txBody>
        </p:sp>
        <p:pic>
          <p:nvPicPr>
            <p:cNvPr id="997" name="d_91.png" descr="d_91.png"/>
            <p:cNvPicPr>
              <a:picLocks noChangeAspect="1"/>
            </p:cNvPicPr>
            <p:nvPr/>
          </p:nvPicPr>
          <p:blipFill>
            <a:blip r:embed="rId3"/>
            <a:stretch>
              <a:fillRect/>
            </a:stretch>
          </p:blipFill>
          <p:spPr>
            <a:xfrm>
              <a:off x="698500" y="-858074"/>
              <a:ext cx="2027613" cy="196678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9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9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99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94">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99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994">
                                            <p:txEl>
                                              <p:pRg st="7" end="7"/>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994">
                                            <p:txEl>
                                              <p:pRg st="8" end="8"/>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994">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iterate>
                                    <p:tmAbs val="0"/>
                                  </p:iterate>
                                  <p:childTnLst>
                                    <p:set>
                                      <p:cBhvr>
                                        <p:cTn id="33" fill="hold"/>
                                        <p:tgtEl>
                                          <p:spTgt spid="9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3" nodeType="clickEffect">
                                  <p:stCondLst>
                                    <p:cond delay="0"/>
                                  </p:stCondLst>
                                  <p:iterate>
                                    <p:tmAbs val="0"/>
                                  </p:iterate>
                                  <p:childTnLst>
                                    <p:set>
                                      <p:cBhvr>
                                        <p:cTn id="3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1" build="p" animBg="1" advAuto="0"/>
      <p:bldP spid="995" grpId="2" animBg="1" advAuto="0"/>
      <p:bldP spid="998"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2" name="Analysis: varies by elicitation type"/>
          <p:cNvSpPr txBox="1">
            <a:spLocks noGrp="1"/>
          </p:cNvSpPr>
          <p:nvPr>
            <p:ph type="title"/>
          </p:nvPr>
        </p:nvSpPr>
        <p:spPr>
          <a:prstGeom prst="rect">
            <a:avLst/>
          </a:prstGeom>
        </p:spPr>
        <p:txBody>
          <a:bodyPr/>
          <a:lstStyle/>
          <a:p>
            <a:r>
              <a:t>Analysis: varies by elicitation type</a:t>
            </a:r>
          </a:p>
        </p:txBody>
      </p:sp>
      <p:sp>
        <p:nvSpPr>
          <p:cNvPr id="1003" name="Open-ended…"/>
          <p:cNvSpPr txBox="1">
            <a:spLocks noGrp="1"/>
          </p:cNvSpPr>
          <p:nvPr>
            <p:ph type="body" idx="1"/>
          </p:nvPr>
        </p:nvSpPr>
        <p:spPr>
          <a:xfrm>
            <a:off x="894080" y="1782515"/>
            <a:ext cx="11216640" cy="6188570"/>
          </a:xfrm>
          <a:prstGeom prst="rect">
            <a:avLst/>
          </a:prstGeom>
        </p:spPr>
        <p:txBody>
          <a:bodyPr/>
          <a:lstStyle/>
          <a:p>
            <a:pPr marL="635000" indent="-635000"/>
            <a:r>
              <a:rPr sz="3600" dirty="0"/>
              <a:t>Open-ended</a:t>
            </a:r>
          </a:p>
          <a:p>
            <a:pPr marL="1155700" lvl="1" indent="-342900">
              <a:buSzPct val="100000"/>
              <a:buChar char="•"/>
            </a:pPr>
            <a:r>
              <a:rPr sz="3200" dirty="0"/>
              <a:t>Mean and median WTP = mean and median WTP</a:t>
            </a:r>
            <a:br>
              <a:rPr sz="3200" dirty="0"/>
            </a:br>
            <a:endParaRPr sz="3200" dirty="0"/>
          </a:p>
          <a:p>
            <a:pPr marL="635000" indent="-635000"/>
            <a:r>
              <a:rPr sz="3600" dirty="0"/>
              <a:t>Payment ladder</a:t>
            </a:r>
          </a:p>
          <a:p>
            <a:pPr marL="1155700" lvl="1" indent="-342900">
              <a:buSzPct val="100000"/>
              <a:buChar char="•"/>
            </a:pPr>
            <a:r>
              <a:rPr sz="3200" dirty="0"/>
              <a:t>Midpoint of highest ‘yes’ and lowest ‘no‘ — see above</a:t>
            </a:r>
          </a:p>
          <a:p>
            <a:pPr marL="1155700" lvl="1" indent="-342900">
              <a:buSzPct val="100000"/>
              <a:buChar char="•"/>
            </a:pPr>
            <a:r>
              <a:rPr sz="3200" dirty="0"/>
              <a:t>Interval regression</a:t>
            </a:r>
            <a:br>
              <a:rPr sz="3200" dirty="0"/>
            </a:br>
            <a:endParaRPr sz="3200" dirty="0"/>
          </a:p>
          <a:p>
            <a:pPr marL="635000" indent="-635000"/>
            <a:r>
              <a:rPr sz="3600" dirty="0"/>
              <a:t>Dichotomous choice</a:t>
            </a:r>
          </a:p>
          <a:p>
            <a:pPr marL="1155700" lvl="1" indent="-342900">
              <a:buSzPct val="100000"/>
              <a:buChar char="•"/>
            </a:pPr>
            <a:r>
              <a:rPr sz="3200" dirty="0"/>
              <a:t>Random Utility Model: logit or </a:t>
            </a:r>
            <a:r>
              <a:rPr sz="3200" dirty="0" err="1"/>
              <a:t>probit</a:t>
            </a:r>
            <a:endParaRPr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5" name="RUM for DC (= basic logit)"/>
          <p:cNvSpPr txBox="1">
            <a:spLocks noGrp="1"/>
          </p:cNvSpPr>
          <p:nvPr>
            <p:ph type="title"/>
          </p:nvPr>
        </p:nvSpPr>
        <p:spPr>
          <a:prstGeom prst="rect">
            <a:avLst/>
          </a:prstGeom>
        </p:spPr>
        <p:txBody>
          <a:bodyPr/>
          <a:lstStyle/>
          <a:p>
            <a:r>
              <a:t>RUM for DC (= basic logit)</a:t>
            </a:r>
          </a:p>
        </p:txBody>
      </p:sp>
      <p:sp>
        <p:nvSpPr>
          <p:cNvPr id="1006" name="If yes:…"/>
          <p:cNvSpPr txBox="1">
            <a:spLocks noGrp="1"/>
          </p:cNvSpPr>
          <p:nvPr>
            <p:ph type="body" idx="1"/>
          </p:nvPr>
        </p:nvSpPr>
        <p:spPr>
          <a:xfrm>
            <a:off x="894080" y="1424541"/>
            <a:ext cx="11216640" cy="6584926"/>
          </a:xfrm>
          <a:prstGeom prst="rect">
            <a:avLst/>
          </a:prstGeom>
        </p:spPr>
        <p:txBody>
          <a:bodyPr>
            <a:noAutofit/>
          </a:bodyPr>
          <a:lstStyle/>
          <a:p>
            <a:pPr marL="546100" indent="-546100" defTabSz="502412">
              <a:spcBef>
                <a:spcPts val="1300"/>
              </a:spcBef>
              <a:defRPr sz="5160"/>
            </a:pPr>
            <a:r>
              <a:rPr sz="2800" dirty="0"/>
              <a:t>If yes: 	</a:t>
            </a:r>
          </a:p>
          <a:p>
            <a:pPr marL="993902" lvl="1" indent="-294894" defTabSz="502412">
              <a:spcBef>
                <a:spcPts val="1300"/>
              </a:spcBef>
              <a:buSzPct val="100000"/>
              <a:buChar char="•"/>
              <a:defRPr sz="3096"/>
            </a:pPr>
            <a:r>
              <a:rPr i="1" dirty="0" err="1"/>
              <a:t>u</a:t>
            </a:r>
            <a:r>
              <a:rPr i="1" baseline="-5999" dirty="0" err="1"/>
              <a:t>YES</a:t>
            </a:r>
            <a:r>
              <a:rPr i="1" baseline="-5999" dirty="0"/>
              <a:t> </a:t>
            </a:r>
            <a:r>
              <a:rPr i="1" dirty="0"/>
              <a:t>≥ </a:t>
            </a:r>
            <a:r>
              <a:rPr i="1" dirty="0" err="1"/>
              <a:t>u</a:t>
            </a:r>
            <a:r>
              <a:rPr i="1" baseline="-5999" dirty="0" err="1"/>
              <a:t>NO</a:t>
            </a:r>
            <a:endParaRPr i="1" baseline="-5999" dirty="0"/>
          </a:p>
          <a:p>
            <a:pPr marL="993902" lvl="1" indent="-294894" defTabSz="502412">
              <a:spcBef>
                <a:spcPts val="1300"/>
              </a:spcBef>
              <a:buSzPct val="100000"/>
              <a:buChar char="•"/>
              <a:defRPr sz="3096"/>
            </a:pPr>
            <a:r>
              <a:rPr i="1" dirty="0" err="1"/>
              <a:t>v</a:t>
            </a:r>
            <a:r>
              <a:rPr i="1" baseline="-5999" dirty="0" err="1"/>
              <a:t>YES</a:t>
            </a:r>
            <a:r>
              <a:rPr i="1" baseline="-5999" dirty="0"/>
              <a:t> + </a:t>
            </a:r>
            <a:r>
              <a:rPr i="1" dirty="0" err="1"/>
              <a:t>ε</a:t>
            </a:r>
            <a:r>
              <a:rPr i="1" baseline="-5999" dirty="0" err="1"/>
              <a:t>YES</a:t>
            </a:r>
            <a:r>
              <a:rPr i="1" baseline="-5999" dirty="0"/>
              <a:t>  </a:t>
            </a:r>
            <a:r>
              <a:rPr i="1" dirty="0"/>
              <a:t>≥ </a:t>
            </a:r>
            <a:r>
              <a:rPr i="1" dirty="0" err="1"/>
              <a:t>v</a:t>
            </a:r>
            <a:r>
              <a:rPr i="1" baseline="-5999" dirty="0" err="1"/>
              <a:t>NO</a:t>
            </a:r>
            <a:r>
              <a:rPr i="1" baseline="-5999" dirty="0"/>
              <a:t> + </a:t>
            </a:r>
            <a:r>
              <a:rPr i="1" dirty="0" err="1"/>
              <a:t>ε</a:t>
            </a:r>
            <a:r>
              <a:rPr i="1" baseline="-5999" dirty="0" err="1"/>
              <a:t>NO</a:t>
            </a:r>
            <a:r>
              <a:rPr i="1" baseline="-5999" dirty="0"/>
              <a:t/>
            </a:r>
            <a:br>
              <a:rPr i="1" baseline="-5999" dirty="0"/>
            </a:br>
            <a:endParaRPr i="1" baseline="-5999" dirty="0"/>
          </a:p>
          <a:p>
            <a:pPr marL="546100" indent="-546100" defTabSz="502412">
              <a:spcBef>
                <a:spcPts val="1300"/>
              </a:spcBef>
              <a:defRPr sz="5160"/>
            </a:pPr>
            <a:r>
              <a:rPr sz="2800" dirty="0"/>
              <a:t>For income </a:t>
            </a:r>
            <a:r>
              <a:rPr sz="2800" i="1" dirty="0"/>
              <a:t>y</a:t>
            </a:r>
            <a:r>
              <a:rPr sz="2800" dirty="0"/>
              <a:t>, bid amount</a:t>
            </a:r>
            <a:r>
              <a:rPr sz="2800" i="1" dirty="0"/>
              <a:t> p</a:t>
            </a:r>
            <a:r>
              <a:rPr sz="2800" dirty="0"/>
              <a:t>, env. good </a:t>
            </a:r>
            <a:r>
              <a:rPr sz="2800" i="1" dirty="0"/>
              <a:t>x </a:t>
            </a:r>
          </a:p>
          <a:p>
            <a:pPr marL="993902" lvl="1" indent="-294894" defTabSz="502412">
              <a:spcBef>
                <a:spcPts val="1300"/>
              </a:spcBef>
              <a:buSzPct val="100000"/>
              <a:buChar char="•"/>
              <a:defRPr sz="3096"/>
            </a:pPr>
            <a:r>
              <a:rPr i="1" dirty="0"/>
              <a:t>β</a:t>
            </a:r>
            <a:r>
              <a:rPr i="1" baseline="-5999" dirty="0"/>
              <a:t>0</a:t>
            </a:r>
            <a:r>
              <a:rPr i="1" dirty="0"/>
              <a:t>(y – p) + β</a:t>
            </a:r>
            <a:r>
              <a:rPr i="1" baseline="-5999" dirty="0"/>
              <a:t>1</a:t>
            </a:r>
            <a:r>
              <a:rPr i="1" dirty="0"/>
              <a:t>x </a:t>
            </a:r>
            <a:r>
              <a:rPr i="1" baseline="-5999" dirty="0"/>
              <a:t>+ </a:t>
            </a:r>
            <a:r>
              <a:rPr i="1" dirty="0" err="1"/>
              <a:t>ε</a:t>
            </a:r>
            <a:r>
              <a:rPr i="1" baseline="-5999" dirty="0" err="1"/>
              <a:t>YES</a:t>
            </a:r>
            <a:r>
              <a:rPr i="1" dirty="0"/>
              <a:t> ≥ β</a:t>
            </a:r>
            <a:r>
              <a:rPr i="1" baseline="-5999" dirty="0"/>
              <a:t>0</a:t>
            </a:r>
            <a:r>
              <a:rPr i="1" dirty="0"/>
              <a:t>y </a:t>
            </a:r>
            <a:r>
              <a:rPr i="1" baseline="-5999" dirty="0"/>
              <a:t>+ </a:t>
            </a:r>
            <a:r>
              <a:rPr i="1" dirty="0" err="1"/>
              <a:t>ε</a:t>
            </a:r>
            <a:r>
              <a:rPr i="1" baseline="-5999" dirty="0" err="1"/>
              <a:t>NO</a:t>
            </a:r>
            <a:r>
              <a:rPr i="1" baseline="-5999" dirty="0"/>
              <a:t/>
            </a:r>
            <a:br>
              <a:rPr i="1" baseline="-5999" dirty="0"/>
            </a:br>
            <a:endParaRPr i="1" dirty="0"/>
          </a:p>
          <a:p>
            <a:pPr marL="546100" indent="-546100" defTabSz="502412">
              <a:spcBef>
                <a:spcPts val="1300"/>
              </a:spcBef>
              <a:defRPr sz="5160"/>
            </a:pPr>
            <a:r>
              <a:rPr sz="2800" dirty="0"/>
              <a:t>Assuming</a:t>
            </a:r>
            <a:r>
              <a:rPr sz="2800" i="1" dirty="0"/>
              <a:t> ε </a:t>
            </a:r>
            <a:r>
              <a:rPr sz="2800" dirty="0"/>
              <a:t>~ Gumbel:</a:t>
            </a:r>
            <a:endParaRPr sz="2800" i="1" baseline="-5999" dirty="0"/>
          </a:p>
          <a:p>
            <a:pPr marL="993902" lvl="1" indent="-294894" defTabSz="502412">
              <a:spcBef>
                <a:spcPts val="1300"/>
              </a:spcBef>
              <a:buSzPct val="100000"/>
              <a:buChar char="•"/>
              <a:defRPr sz="3096"/>
            </a:pPr>
            <a:r>
              <a:rPr dirty="0" err="1"/>
              <a:t>Pr</a:t>
            </a:r>
            <a:r>
              <a:rPr dirty="0"/>
              <a:t>(</a:t>
            </a:r>
            <a:r>
              <a:rPr i="1" dirty="0"/>
              <a:t>yes</a:t>
            </a:r>
            <a:r>
              <a:rPr dirty="0"/>
              <a:t>)  = exp(</a:t>
            </a:r>
            <a:r>
              <a:rPr i="1" dirty="0"/>
              <a:t>β</a:t>
            </a:r>
            <a:r>
              <a:rPr i="1" baseline="-5999" dirty="0"/>
              <a:t>1</a:t>
            </a:r>
            <a:r>
              <a:rPr i="1" dirty="0"/>
              <a:t> – β</a:t>
            </a:r>
            <a:r>
              <a:rPr i="1" baseline="-5999" dirty="0"/>
              <a:t>0</a:t>
            </a:r>
            <a:r>
              <a:rPr i="1" dirty="0"/>
              <a:t>p</a:t>
            </a:r>
            <a:r>
              <a:rPr dirty="0"/>
              <a:t>) / [1 + exp(</a:t>
            </a:r>
            <a:r>
              <a:rPr i="1" dirty="0"/>
              <a:t>β</a:t>
            </a:r>
            <a:r>
              <a:rPr i="1" baseline="-5999" dirty="0"/>
              <a:t>1</a:t>
            </a:r>
            <a:r>
              <a:rPr i="1" dirty="0"/>
              <a:t> – β</a:t>
            </a:r>
            <a:r>
              <a:rPr i="1" baseline="-5999" dirty="0"/>
              <a:t>0</a:t>
            </a:r>
            <a:r>
              <a:rPr i="1" dirty="0"/>
              <a:t>p</a:t>
            </a:r>
            <a:r>
              <a:rPr dirty="0"/>
              <a:t>)]</a:t>
            </a:r>
            <a:br>
              <a:rPr dirty="0"/>
            </a:br>
            <a:endParaRPr dirty="0"/>
          </a:p>
          <a:p>
            <a:pPr marL="546100" indent="-546100" defTabSz="502412">
              <a:spcBef>
                <a:spcPts val="1300"/>
              </a:spcBef>
              <a:defRPr sz="5160"/>
            </a:pPr>
            <a:r>
              <a:rPr sz="2800" dirty="0"/>
              <a:t>Estimate </a:t>
            </a:r>
            <a:r>
              <a:rPr sz="2800" i="1" dirty="0"/>
              <a:t>β</a:t>
            </a:r>
            <a:r>
              <a:rPr sz="2800" dirty="0"/>
              <a:t>s</a:t>
            </a:r>
            <a:r>
              <a:rPr sz="2800" i="1" dirty="0"/>
              <a:t> </a:t>
            </a:r>
            <a:r>
              <a:rPr sz="2800" dirty="0"/>
              <a:t>with maximum likelihood</a:t>
            </a:r>
          </a:p>
          <a:p>
            <a:pPr marL="993902" lvl="1" indent="-294894" defTabSz="502412">
              <a:spcBef>
                <a:spcPts val="1300"/>
              </a:spcBef>
              <a:buSzPct val="100000"/>
              <a:buChar char="•"/>
              <a:defRPr sz="3096"/>
            </a:pPr>
            <a:r>
              <a:rPr dirty="0"/>
              <a:t>WTP = – </a:t>
            </a:r>
            <a:r>
              <a:rPr i="1" dirty="0"/>
              <a:t>β</a:t>
            </a:r>
            <a:r>
              <a:rPr i="1" baseline="-5999" dirty="0"/>
              <a:t>1</a:t>
            </a:r>
            <a:r>
              <a:rPr i="1" dirty="0"/>
              <a:t> / β</a:t>
            </a:r>
            <a:r>
              <a:rPr i="1" baseline="-5999" dirty="0"/>
              <a:t>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06">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006">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00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06">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100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006">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00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06">
                                            <p:txEl>
                                              <p:pRg st="7" end="7"/>
                                            </p:txEl>
                                          </p:spTgt>
                                        </p:tgtEl>
                                        <p:attrNameLst>
                                          <p:attrName>style.visibility</p:attrName>
                                        </p:attrNameLst>
                                      </p:cBhvr>
                                      <p:to>
                                        <p:strVal val="visible"/>
                                      </p:to>
                                    </p:set>
                                  </p:childTnLst>
                                </p:cTn>
                              </p:par>
                              <p:par>
                                <p:cTn id="29" presetID="1" presetClass="entr" presetSubtype="0" fill="hold" grpId="1" nodeType="withEffect">
                                  <p:stCondLst>
                                    <p:cond delay="0"/>
                                  </p:stCondLst>
                                  <p:iterate>
                                    <p:tmAbs val="0"/>
                                  </p:iterate>
                                  <p:childTnLst>
                                    <p:set>
                                      <p:cBhvr>
                                        <p:cTn id="30" fill="hold"/>
                                        <p:tgtEl>
                                          <p:spTgt spid="10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1010" name="Controversies"/>
          <p:cNvSpPr txBox="1">
            <a:spLocks noGrp="1"/>
          </p:cNvSpPr>
          <p:nvPr>
            <p:ph type="title"/>
          </p:nvPr>
        </p:nvSpPr>
        <p:spPr>
          <a:prstGeom prst="rect">
            <a:avLst/>
          </a:prstGeom>
        </p:spPr>
        <p:txBody>
          <a:bodyPr/>
          <a:lstStyle/>
          <a:p>
            <a:r>
              <a:t>Controversies</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200" dirty="0">
                <a:latin typeface="Candara" panose="020E0502030303020204" pitchFamily="34" charset="0"/>
              </a:rPr>
              <a:t>5 Valuation: Revealed preferences</a:t>
            </a:r>
          </a:p>
          <a:p>
            <a:pPr eaLnBrk="1" hangingPunct="1">
              <a:buNone/>
            </a:pPr>
            <a:r>
              <a:rPr lang="en-US" sz="3600" b="1"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eaLnBrk="1" hangingPunct="1">
              <a:buNone/>
            </a:pPr>
            <a:r>
              <a:rPr lang="en-US" sz="3200" dirty="0">
                <a:latin typeface="Candara" panose="020E0502030303020204" pitchFamily="34" charset="0"/>
              </a:rPr>
              <a:t>9 Imperfect information</a:t>
            </a: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2" name="How robust are CV results?"/>
          <p:cNvSpPr txBox="1">
            <a:spLocks noGrp="1"/>
          </p:cNvSpPr>
          <p:nvPr>
            <p:ph type="title"/>
          </p:nvPr>
        </p:nvSpPr>
        <p:spPr>
          <a:prstGeom prst="rect">
            <a:avLst/>
          </a:prstGeom>
        </p:spPr>
        <p:txBody>
          <a:bodyPr/>
          <a:lstStyle/>
          <a:p>
            <a:r>
              <a:t>How robust are CV results?</a:t>
            </a:r>
          </a:p>
        </p:txBody>
      </p:sp>
      <p:sp>
        <p:nvSpPr>
          <p:cNvPr id="1013" name="Face validity…"/>
          <p:cNvSpPr txBox="1">
            <a:spLocks noGrp="1"/>
          </p:cNvSpPr>
          <p:nvPr>
            <p:ph type="body" idx="1"/>
          </p:nvPr>
        </p:nvSpPr>
        <p:spPr>
          <a:prstGeom prst="rect">
            <a:avLst/>
          </a:prstGeom>
        </p:spPr>
        <p:txBody>
          <a:bodyPr>
            <a:normAutofit/>
          </a:bodyPr>
          <a:lstStyle/>
          <a:p>
            <a:pPr marL="635000" indent="-635000"/>
            <a:r>
              <a:rPr sz="3600" dirty="0"/>
              <a:t>Face </a:t>
            </a:r>
            <a:r>
              <a:rPr sz="3600" dirty="0" smtClean="0"/>
              <a:t>validity</a:t>
            </a:r>
            <a:r>
              <a:rPr lang="en-GB" sz="3600" dirty="0" smtClean="0"/>
              <a:t> – does what it intends to do</a:t>
            </a:r>
            <a:endParaRPr sz="3600" dirty="0"/>
          </a:p>
          <a:p>
            <a:pPr marL="635000" indent="-635000"/>
            <a:r>
              <a:rPr sz="3600" dirty="0"/>
              <a:t>Criterion </a:t>
            </a:r>
            <a:r>
              <a:rPr sz="3600" dirty="0" smtClean="0"/>
              <a:t>validity</a:t>
            </a:r>
            <a:r>
              <a:rPr lang="en-GB" sz="3600" dirty="0" smtClean="0"/>
              <a:t> – best practice</a:t>
            </a:r>
            <a:endParaRPr sz="3600" dirty="0"/>
          </a:p>
          <a:p>
            <a:pPr marL="635000" indent="-635000"/>
            <a:r>
              <a:rPr lang="en-GB" sz="3600" dirty="0" smtClean="0"/>
              <a:t>Construct validity</a:t>
            </a:r>
          </a:p>
          <a:p>
            <a:pPr marL="1122695" lvl="1" indent="-635000"/>
            <a:r>
              <a:rPr dirty="0" smtClean="0"/>
              <a:t>Convergent validity</a:t>
            </a:r>
            <a:r>
              <a:rPr lang="en-GB" dirty="0" smtClean="0"/>
              <a:t> – related measures correlate</a:t>
            </a:r>
          </a:p>
          <a:p>
            <a:pPr marL="1122695" lvl="1" indent="-635000"/>
            <a:r>
              <a:rPr lang="en-GB" dirty="0" smtClean="0"/>
              <a:t>Divergent validity – unrelated measures do not</a:t>
            </a:r>
            <a:endParaRPr dirty="0"/>
          </a:p>
          <a:p>
            <a:pPr marL="635000" indent="-635000"/>
            <a:r>
              <a:rPr sz="3600" dirty="0"/>
              <a:t>Compatibility with theory</a:t>
            </a:r>
          </a:p>
          <a:p>
            <a:pPr marL="635000" indent="-635000"/>
            <a:endParaRPr sz="3600" dirty="0"/>
          </a:p>
          <a:p>
            <a:pPr marL="635000" indent="-635000"/>
            <a:r>
              <a:rPr sz="3600" dirty="0"/>
              <a:t>Test-retest reliability</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Hypothetical (non-commitment) bias"/>
          <p:cNvSpPr txBox="1">
            <a:spLocks noGrp="1"/>
          </p:cNvSpPr>
          <p:nvPr>
            <p:ph type="title"/>
          </p:nvPr>
        </p:nvSpPr>
        <p:spPr>
          <a:prstGeom prst="rect">
            <a:avLst/>
          </a:prstGeom>
        </p:spPr>
        <p:txBody>
          <a:bodyPr/>
          <a:lstStyle>
            <a:lvl1pPr>
              <a:defRPr>
                <a:solidFill>
                  <a:srgbClr val="FFFB00"/>
                </a:solidFill>
              </a:defRPr>
            </a:lvl1pPr>
          </a:lstStyle>
          <a:p>
            <a:r>
              <a:rPr dirty="0">
                <a:solidFill>
                  <a:schemeClr val="tx1"/>
                </a:solidFill>
              </a:rPr>
              <a:t>Hypothetical (non-commitment) bias</a:t>
            </a:r>
          </a:p>
        </p:txBody>
      </p:sp>
      <p:sp>
        <p:nvSpPr>
          <p:cNvPr id="1018" name="Most persistent criticism of CV…"/>
          <p:cNvSpPr txBox="1">
            <a:spLocks noGrp="1"/>
          </p:cNvSpPr>
          <p:nvPr>
            <p:ph type="body" idx="1"/>
          </p:nvPr>
        </p:nvSpPr>
        <p:spPr>
          <a:prstGeom prst="rect">
            <a:avLst/>
          </a:prstGeom>
        </p:spPr>
        <p:txBody>
          <a:bodyPr>
            <a:normAutofit/>
          </a:bodyPr>
          <a:lstStyle/>
          <a:p>
            <a:pPr marL="635000" indent="-635000"/>
            <a:r>
              <a:rPr sz="3600" dirty="0"/>
              <a:t>Most persistent criticism of CV</a:t>
            </a:r>
          </a:p>
          <a:p>
            <a:pPr marL="1155700" lvl="1" indent="-342900">
              <a:buSzPct val="100000"/>
              <a:buChar char="•"/>
            </a:pPr>
            <a:r>
              <a:rPr sz="3200" dirty="0"/>
              <a:t>No real economic commitment (no skin in the game)</a:t>
            </a:r>
          </a:p>
          <a:p>
            <a:pPr marL="1155700" lvl="1" indent="-342900">
              <a:buSzPct val="100000"/>
              <a:buChar char="•"/>
            </a:pPr>
            <a:r>
              <a:rPr sz="3200" dirty="0"/>
              <a:t>‘Ask hypothetical question, get a hypothetical answer’</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Possible solutions"/>
          <p:cNvSpPr txBox="1">
            <a:spLocks noGrp="1"/>
          </p:cNvSpPr>
          <p:nvPr>
            <p:ph type="title"/>
          </p:nvPr>
        </p:nvSpPr>
        <p:spPr>
          <a:prstGeom prst="rect">
            <a:avLst/>
          </a:prstGeom>
        </p:spPr>
        <p:txBody>
          <a:bodyPr/>
          <a:lstStyle/>
          <a:p>
            <a:r>
              <a:t>Possible solutions</a:t>
            </a:r>
          </a:p>
        </p:txBody>
      </p:sp>
      <p:sp>
        <p:nvSpPr>
          <p:cNvPr id="1023" name="Give respondents time to think…"/>
          <p:cNvSpPr txBox="1">
            <a:spLocks noGrp="1"/>
          </p:cNvSpPr>
          <p:nvPr>
            <p:ph type="body" idx="1"/>
          </p:nvPr>
        </p:nvSpPr>
        <p:spPr>
          <a:xfrm>
            <a:off x="812799" y="1625599"/>
            <a:ext cx="11819468" cy="7552267"/>
          </a:xfrm>
          <a:prstGeom prst="rect">
            <a:avLst/>
          </a:prstGeom>
        </p:spPr>
        <p:txBody>
          <a:bodyPr>
            <a:normAutofit/>
          </a:bodyPr>
          <a:lstStyle/>
          <a:p>
            <a:pPr marL="469900" indent="-469900" defTabSz="432308">
              <a:spcBef>
                <a:spcPts val="1100"/>
              </a:spcBef>
              <a:defRPr sz="4440"/>
            </a:pPr>
            <a:r>
              <a:rPr sz="3600" dirty="0"/>
              <a:t>Give respondents time to think</a:t>
            </a:r>
          </a:p>
          <a:p>
            <a:pPr marL="855218" lvl="1" indent="-253745" defTabSz="432308">
              <a:spcBef>
                <a:spcPts val="1100"/>
              </a:spcBef>
              <a:buSzPct val="100000"/>
              <a:buChar char="•"/>
              <a:defRPr sz="2664"/>
            </a:pPr>
            <a:r>
              <a:rPr dirty="0"/>
              <a:t>CV interview split in two: one day the respondent is shown the scenario and valuation question; another day he is asked for his response </a:t>
            </a:r>
          </a:p>
          <a:p>
            <a:pPr marL="855218" lvl="1" indent="-253745" defTabSz="432308">
              <a:spcBef>
                <a:spcPts val="1100"/>
              </a:spcBef>
              <a:buSzPct val="100000"/>
              <a:buChar char="•"/>
              <a:defRPr sz="2664"/>
            </a:pPr>
            <a:r>
              <a:rPr dirty="0"/>
              <a:t>Time to discuss value with household members, consider budget constraint and substitutes, avoid yea-saying </a:t>
            </a:r>
            <a:r>
              <a:rPr sz="1800" dirty="0"/>
              <a:t/>
            </a:r>
            <a:br>
              <a:rPr sz="1800" dirty="0"/>
            </a:br>
            <a:endParaRPr sz="1800" dirty="0"/>
          </a:p>
          <a:p>
            <a:pPr marL="469900" indent="-469900" defTabSz="432308">
              <a:spcBef>
                <a:spcPts val="1100"/>
              </a:spcBef>
              <a:defRPr sz="4440"/>
            </a:pPr>
            <a:r>
              <a:rPr sz="3600" dirty="0"/>
              <a:t>Drop-off protocol</a:t>
            </a:r>
          </a:p>
          <a:p>
            <a:pPr marL="855218" lvl="1" indent="-253745" defTabSz="432308">
              <a:spcBef>
                <a:spcPts val="1100"/>
              </a:spcBef>
              <a:buSzPct val="100000"/>
              <a:buChar char="•"/>
              <a:defRPr sz="2664"/>
            </a:pPr>
            <a:r>
              <a:rPr dirty="0"/>
              <a:t>Interviewer drops off survey and picks it up at a later stage</a:t>
            </a:r>
            <a:r>
              <a:rPr sz="1800" dirty="0"/>
              <a:t/>
            </a:r>
            <a:br>
              <a:rPr sz="1800" dirty="0"/>
            </a:br>
            <a:endParaRPr sz="1800" dirty="0"/>
          </a:p>
          <a:p>
            <a:pPr marL="469900" indent="-469900" defTabSz="432308">
              <a:spcBef>
                <a:spcPts val="1100"/>
              </a:spcBef>
              <a:defRPr sz="4440"/>
            </a:pPr>
            <a:r>
              <a:rPr sz="3600" dirty="0"/>
              <a:t>Recalibrate SP results with data from real experiments</a:t>
            </a:r>
            <a:br>
              <a:rPr sz="3600" dirty="0"/>
            </a:br>
            <a:endParaRPr sz="1050" dirty="0"/>
          </a:p>
          <a:p>
            <a:pPr marL="469900" indent="-469900" defTabSz="432308">
              <a:spcBef>
                <a:spcPts val="1100"/>
              </a:spcBef>
              <a:defRPr sz="4440"/>
            </a:pPr>
            <a:r>
              <a:rPr sz="3600" dirty="0"/>
              <a:t>‘Cheap talk’ scripts …</a:t>
            </a:r>
            <a:r>
              <a:rPr sz="4000" dirty="0"/>
              <a:t> </a:t>
            </a:r>
            <a:endParaRPr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Cheap talk"/>
          <p:cNvSpPr txBox="1">
            <a:spLocks noGrp="1"/>
          </p:cNvSpPr>
          <p:nvPr>
            <p:ph type="title"/>
          </p:nvPr>
        </p:nvSpPr>
        <p:spPr>
          <a:prstGeom prst="rect">
            <a:avLst/>
          </a:prstGeom>
        </p:spPr>
        <p:txBody>
          <a:bodyPr/>
          <a:lstStyle/>
          <a:p>
            <a:r>
              <a:t>Cheap talk</a:t>
            </a:r>
          </a:p>
        </p:txBody>
      </p:sp>
      <p:sp>
        <p:nvSpPr>
          <p:cNvPr id="1028" name="“Studies have shown that people answering surveys such as this often say that they are willing to pay more than they would if the situation was real and this amount of money actually had to be handed over.…"/>
          <p:cNvSpPr txBox="1">
            <a:spLocks noGrp="1"/>
          </p:cNvSpPr>
          <p:nvPr>
            <p:ph type="body" idx="1"/>
          </p:nvPr>
        </p:nvSpPr>
        <p:spPr>
          <a:xfrm>
            <a:off x="894080" y="1782515"/>
            <a:ext cx="11216640" cy="6188570"/>
          </a:xfrm>
          <a:prstGeom prst="rect">
            <a:avLst/>
          </a:prstGeom>
        </p:spPr>
        <p:txBody>
          <a:bodyPr>
            <a:normAutofit fontScale="92500" lnSpcReduction="20000"/>
          </a:bodyPr>
          <a:lstStyle/>
          <a:p>
            <a:pPr marL="361950" indent="-361950" defTabSz="332993">
              <a:spcBef>
                <a:spcPts val="900"/>
              </a:spcBef>
              <a:defRPr sz="3420"/>
            </a:pPr>
            <a:r>
              <a:rPr dirty="0"/>
              <a:t>“Studies have shown that people answering surveys such as this often say that they are willing to pay more than they would if the situation was real and this amount of money actually had to be handed over. </a:t>
            </a:r>
          </a:p>
          <a:p>
            <a:pPr marL="361950" indent="-361950" defTabSz="332993">
              <a:spcBef>
                <a:spcPts val="900"/>
              </a:spcBef>
              <a:defRPr sz="3420"/>
            </a:pPr>
            <a:r>
              <a:rPr dirty="0"/>
              <a:t>What our ‘yes’ vote really means is that we are basically good people, and that we would like to see good things happen! </a:t>
            </a:r>
          </a:p>
          <a:p>
            <a:pPr marL="361950" indent="-361950" defTabSz="332993">
              <a:spcBef>
                <a:spcPts val="900"/>
              </a:spcBef>
              <a:defRPr sz="3420"/>
            </a:pPr>
            <a:r>
              <a:rPr dirty="0"/>
              <a:t>But when the situation is real, and we would actually have to spend our money, we think in a different way. We basically still would like to see good things happen, but when we are faced with the possibility of having to spend money, we think about our options: </a:t>
            </a:r>
            <a:r>
              <a:rPr i="1" dirty="0"/>
              <a:t>If I spend money on this, that’s money I don’t have to spend on other things.</a:t>
            </a:r>
            <a:r>
              <a:rPr dirty="0"/>
              <a:t> </a:t>
            </a:r>
          </a:p>
          <a:p>
            <a:pPr marL="361950" indent="-361950" defTabSz="332993">
              <a:spcBef>
                <a:spcPts val="900"/>
              </a:spcBef>
              <a:defRPr sz="3420"/>
            </a:pPr>
            <a:r>
              <a:rPr dirty="0"/>
              <a:t>So while answering this next question please think as if the situation we described were real and you would actually have to pay the amount of money stated.”</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Other biases &amp; anomalies (important)"/>
          <p:cNvSpPr txBox="1">
            <a:spLocks noGrp="1"/>
          </p:cNvSpPr>
          <p:nvPr>
            <p:ph type="title"/>
          </p:nvPr>
        </p:nvSpPr>
        <p:spPr>
          <a:prstGeom prst="rect">
            <a:avLst/>
          </a:prstGeom>
        </p:spPr>
        <p:txBody>
          <a:bodyPr/>
          <a:lstStyle/>
          <a:p>
            <a:r>
              <a:rPr dirty="0"/>
              <a:t>Other biases &amp; anomalies</a:t>
            </a:r>
          </a:p>
        </p:txBody>
      </p:sp>
      <p:sp>
        <p:nvSpPr>
          <p:cNvPr id="1031" name="Protests…"/>
          <p:cNvSpPr txBox="1">
            <a:spLocks noGrp="1"/>
          </p:cNvSpPr>
          <p:nvPr>
            <p:ph type="body" idx="1"/>
          </p:nvPr>
        </p:nvSpPr>
        <p:spPr>
          <a:prstGeom prst="rect">
            <a:avLst/>
          </a:prstGeom>
        </p:spPr>
        <p:txBody>
          <a:bodyPr numCol="2" spcCol="568959">
            <a:normAutofit/>
          </a:bodyPr>
          <a:lstStyle/>
          <a:p>
            <a:pPr marL="482600" indent="-482600" defTabSz="443991">
              <a:spcBef>
                <a:spcPts val="1200"/>
              </a:spcBef>
              <a:defRPr sz="4560"/>
            </a:pPr>
            <a:r>
              <a:rPr sz="3600" dirty="0"/>
              <a:t>Protests</a:t>
            </a:r>
          </a:p>
          <a:p>
            <a:pPr marL="482600" indent="-482600" defTabSz="443991">
              <a:spcBef>
                <a:spcPts val="1200"/>
              </a:spcBef>
              <a:defRPr sz="4560"/>
            </a:pPr>
            <a:r>
              <a:rPr sz="3600" dirty="0"/>
              <a:t>WTP/WTA disparity</a:t>
            </a:r>
          </a:p>
          <a:p>
            <a:pPr marL="482600" indent="-482600" defTabSz="443991">
              <a:spcBef>
                <a:spcPts val="1200"/>
              </a:spcBef>
              <a:defRPr sz="4560"/>
            </a:pPr>
            <a:r>
              <a:rPr sz="3600" dirty="0"/>
              <a:t>Strategic bias</a:t>
            </a:r>
          </a:p>
          <a:p>
            <a:pPr marL="878331" lvl="1" indent="-260604" defTabSz="443991">
              <a:spcBef>
                <a:spcPts val="1200"/>
              </a:spcBef>
              <a:buSzPct val="100000"/>
              <a:buChar char="•"/>
              <a:defRPr sz="2736"/>
            </a:pPr>
            <a:r>
              <a:rPr dirty="0"/>
              <a:t>Use dichotomous choice</a:t>
            </a:r>
            <a:br>
              <a:rPr dirty="0"/>
            </a:br>
            <a:endParaRPr dirty="0"/>
          </a:p>
          <a:p>
            <a:pPr marL="482600" indent="-482600" defTabSz="443991">
              <a:spcBef>
                <a:spcPts val="1200"/>
              </a:spcBef>
              <a:defRPr sz="4560"/>
            </a:pPr>
            <a:r>
              <a:rPr sz="3600" dirty="0"/>
              <a:t>Part-whole bias, embedding, scope insensitivity</a:t>
            </a:r>
          </a:p>
          <a:p>
            <a:pPr marL="878331" lvl="1" indent="-260604" defTabSz="443991">
              <a:spcBef>
                <a:spcPts val="1200"/>
              </a:spcBef>
              <a:buSzPct val="100000"/>
              <a:buChar char="•"/>
              <a:defRPr sz="2736"/>
            </a:pPr>
            <a:r>
              <a:rPr dirty="0"/>
              <a:t>Due to ‘warm glow’?</a:t>
            </a:r>
            <a:r>
              <a:rPr sz="2000" dirty="0"/>
              <a:t/>
            </a:r>
            <a:br>
              <a:rPr sz="2000" dirty="0"/>
            </a:br>
            <a:endParaRPr sz="2000" dirty="0"/>
          </a:p>
          <a:p>
            <a:pPr marL="482600" indent="-482600" defTabSz="443991">
              <a:spcBef>
                <a:spcPts val="1200"/>
              </a:spcBef>
              <a:defRPr sz="4560"/>
            </a:pPr>
            <a:r>
              <a:rPr sz="3600" dirty="0"/>
              <a:t>Temporal embedding</a:t>
            </a:r>
          </a:p>
          <a:p>
            <a:pPr marL="482600" indent="-482600" defTabSz="443991">
              <a:spcBef>
                <a:spcPts val="1200"/>
              </a:spcBef>
              <a:defRPr sz="4560"/>
            </a:pPr>
            <a:r>
              <a:rPr sz="3600" dirty="0"/>
              <a:t>Sequence effects, ‘adding-up’ problem</a:t>
            </a:r>
          </a:p>
          <a:p>
            <a:pPr marL="482600" indent="-482600" defTabSz="443991">
              <a:spcBef>
                <a:spcPts val="1200"/>
              </a:spcBef>
              <a:defRPr sz="4560"/>
            </a:pPr>
            <a:r>
              <a:rPr sz="3600" dirty="0"/>
              <a:t>Starting-point bias, anchoring</a:t>
            </a:r>
          </a:p>
          <a:p>
            <a:pPr marL="482600" indent="-482600" defTabSz="443991">
              <a:spcBef>
                <a:spcPts val="1200"/>
              </a:spcBef>
              <a:defRPr sz="4560"/>
            </a:pPr>
            <a:r>
              <a:rPr sz="3600" dirty="0"/>
              <a:t>Interviewer bias</a:t>
            </a:r>
          </a:p>
          <a:p>
            <a:pPr marL="482600" indent="-482600" defTabSz="443991">
              <a:spcBef>
                <a:spcPts val="1200"/>
              </a:spcBef>
              <a:defRPr sz="4560"/>
            </a:pPr>
            <a:r>
              <a:rPr sz="3600" dirty="0"/>
              <a:t>Yea-saying, </a:t>
            </a:r>
            <a:br>
              <a:rPr sz="3600" dirty="0"/>
            </a:br>
            <a:r>
              <a:rPr sz="3600" dirty="0"/>
              <a:t>nay-saying</a:t>
            </a:r>
          </a:p>
          <a:p>
            <a:pPr marL="482600" indent="-482600" defTabSz="443991">
              <a:spcBef>
                <a:spcPts val="1200"/>
              </a:spcBef>
              <a:defRPr sz="4560"/>
            </a:pPr>
            <a:r>
              <a:rPr sz="3600" dirty="0"/>
              <a:t>Prominence bias</a:t>
            </a:r>
          </a:p>
          <a:p>
            <a:pPr marL="482600" indent="-482600" defTabSz="443991">
              <a:spcBef>
                <a:spcPts val="1200"/>
              </a:spcBef>
              <a:defRPr sz="4560"/>
            </a:pPr>
            <a:r>
              <a:rPr sz="3600" dirty="0"/>
              <a:t>Information bias</a:t>
            </a:r>
          </a:p>
          <a:p>
            <a:pPr marL="482600" indent="-482600" defTabSz="443991">
              <a:spcBef>
                <a:spcPts val="1200"/>
              </a:spcBef>
              <a:defRPr sz="4560"/>
            </a:pPr>
            <a:r>
              <a:rPr sz="3600" dirty="0"/>
              <a:t>Non-response bias</a:t>
            </a:r>
            <a:endParaRPr sz="4000"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5"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1036" name="Exxon Valdez Prince William Sound, Alaska, 1989"/>
          <p:cNvSpPr txBox="1"/>
          <p:nvPr/>
        </p:nvSpPr>
        <p:spPr>
          <a:xfrm>
            <a:off x="1915441" y="7704159"/>
            <a:ext cx="9791701" cy="10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b="1">
                <a:latin typeface="+mn-lt"/>
                <a:ea typeface="+mn-ea"/>
                <a:cs typeface="+mn-cs"/>
                <a:sym typeface="Myriad Pro"/>
              </a:defRPr>
            </a:pPr>
            <a:r>
              <a:rPr sz="3600" dirty="0">
                <a:solidFill>
                  <a:schemeClr val="bg1"/>
                </a:solidFill>
                <a:latin typeface="Candara" panose="020E0502030303020204" pitchFamily="34" charset="0"/>
              </a:rPr>
              <a:t>Exxon Valdez</a:t>
            </a:r>
            <a:br>
              <a:rPr sz="3600" dirty="0">
                <a:solidFill>
                  <a:schemeClr val="bg1"/>
                </a:solidFill>
                <a:latin typeface="Candara" panose="020E0502030303020204" pitchFamily="34" charset="0"/>
              </a:rPr>
            </a:br>
            <a:r>
              <a:rPr sz="3600" b="0" dirty="0">
                <a:solidFill>
                  <a:schemeClr val="bg1"/>
                </a:solidFill>
                <a:latin typeface="Candara" panose="020E0502030303020204" pitchFamily="34" charset="0"/>
              </a:rPr>
              <a:t>Prince William Sound, Alaska, 1989</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0" name="NOAA Blue Ribbon report"/>
          <p:cNvSpPr txBox="1">
            <a:spLocks noGrp="1"/>
          </p:cNvSpPr>
          <p:nvPr>
            <p:ph type="title"/>
          </p:nvPr>
        </p:nvSpPr>
        <p:spPr>
          <a:prstGeom prst="rect">
            <a:avLst/>
          </a:prstGeom>
        </p:spPr>
        <p:txBody>
          <a:bodyPr/>
          <a:lstStyle/>
          <a:p>
            <a:r>
              <a:t>NOAA Blue Ribbon report</a:t>
            </a:r>
          </a:p>
        </p:txBody>
      </p:sp>
      <p:sp>
        <p:nvSpPr>
          <p:cNvPr id="1041" name="Personal interviews…"/>
          <p:cNvSpPr txBox="1">
            <a:spLocks noGrp="1"/>
          </p:cNvSpPr>
          <p:nvPr>
            <p:ph type="body" idx="1"/>
          </p:nvPr>
        </p:nvSpPr>
        <p:spPr>
          <a:xfrm>
            <a:off x="894079" y="2186541"/>
            <a:ext cx="11636587" cy="6188570"/>
          </a:xfrm>
          <a:prstGeom prst="rect">
            <a:avLst/>
          </a:prstGeom>
        </p:spPr>
        <p:txBody>
          <a:bodyPr numCol="2" spcCol="568959">
            <a:normAutofit fontScale="85000" lnSpcReduction="20000"/>
          </a:bodyPr>
          <a:lstStyle/>
          <a:p>
            <a:pPr marL="393700" indent="-393700" defTabSz="362204">
              <a:spcBef>
                <a:spcPts val="900"/>
              </a:spcBef>
              <a:defRPr sz="3720"/>
            </a:pPr>
            <a:r>
              <a:rPr dirty="0"/>
              <a:t>Personal interviews</a:t>
            </a:r>
          </a:p>
          <a:p>
            <a:pPr marL="393700" indent="-393700" defTabSz="362204">
              <a:spcBef>
                <a:spcPts val="900"/>
              </a:spcBef>
              <a:defRPr sz="3720"/>
            </a:pPr>
            <a:r>
              <a:rPr dirty="0"/>
              <a:t>Probability sampling</a:t>
            </a:r>
          </a:p>
          <a:p>
            <a:pPr marL="393700" indent="-393700" defTabSz="362204">
              <a:spcBef>
                <a:spcPts val="900"/>
              </a:spcBef>
              <a:defRPr sz="3720"/>
            </a:pPr>
            <a:r>
              <a:rPr dirty="0"/>
              <a:t>Ask for WTP, not WTA</a:t>
            </a:r>
          </a:p>
          <a:p>
            <a:pPr marL="393700" indent="-393700" defTabSz="362204">
              <a:spcBef>
                <a:spcPts val="900"/>
              </a:spcBef>
              <a:defRPr sz="3720"/>
            </a:pPr>
            <a:r>
              <a:rPr dirty="0"/>
              <a:t>Dichotomous choice WTP questions</a:t>
            </a:r>
          </a:p>
          <a:p>
            <a:pPr marL="393700" indent="-393700" defTabSz="362204">
              <a:spcBef>
                <a:spcPts val="900"/>
              </a:spcBef>
              <a:defRPr sz="3720"/>
            </a:pPr>
            <a:r>
              <a:rPr dirty="0"/>
              <a:t>Accurate description of program or policy</a:t>
            </a:r>
          </a:p>
          <a:p>
            <a:pPr marL="393700" indent="-393700" defTabSz="362204">
              <a:spcBef>
                <a:spcPts val="900"/>
              </a:spcBef>
              <a:defRPr sz="3720"/>
            </a:pPr>
            <a:r>
              <a:rPr dirty="0"/>
              <a:t>Careful pre-testing</a:t>
            </a:r>
          </a:p>
          <a:p>
            <a:pPr marL="393700" indent="-393700" defTabSz="362204">
              <a:spcBef>
                <a:spcPts val="900"/>
              </a:spcBef>
              <a:defRPr sz="3720"/>
            </a:pPr>
            <a:r>
              <a:rPr dirty="0"/>
              <a:t>Reminders of substitutes, budget constraint</a:t>
            </a:r>
          </a:p>
          <a:p>
            <a:pPr marL="393700" indent="-393700" defTabSz="362204">
              <a:spcBef>
                <a:spcPts val="900"/>
              </a:spcBef>
              <a:defRPr sz="3720"/>
            </a:pPr>
            <a:r>
              <a:rPr dirty="0"/>
              <a:t>Follow-up questions for credibility</a:t>
            </a:r>
          </a:p>
          <a:p>
            <a:pPr marL="393700" indent="-393700" defTabSz="362204">
              <a:spcBef>
                <a:spcPts val="900"/>
              </a:spcBef>
              <a:defRPr sz="3720"/>
            </a:pPr>
            <a:r>
              <a:rPr dirty="0"/>
              <a:t>…  </a:t>
            </a:r>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r>
              <a:rPr dirty="0"/>
              <a:t>Gold standard for “best practice” CV?</a:t>
            </a:r>
          </a:p>
          <a:p>
            <a:pPr marL="716534" lvl="1" indent="-212597" defTabSz="362204">
              <a:spcBef>
                <a:spcPts val="900"/>
              </a:spcBef>
              <a:buSzPct val="100000"/>
              <a:buChar char="•"/>
              <a:defRPr sz="2232"/>
            </a:pPr>
            <a:r>
              <a:rPr sz="3300" dirty="0"/>
              <a:t>But made CV very expensive — </a:t>
            </a:r>
            <a:br>
              <a:rPr sz="3300" dirty="0"/>
            </a:br>
            <a:r>
              <a:rPr sz="3300" dirty="0"/>
              <a:t>and WTP requirement is dubious</a:t>
            </a:r>
          </a:p>
          <a:p>
            <a:pPr marL="716534" lvl="1" indent="-212597" defTabSz="362204">
              <a:spcBef>
                <a:spcPts val="900"/>
              </a:spcBef>
              <a:buSzPct val="100000"/>
              <a:buChar char="•"/>
              <a:defRPr sz="2232"/>
            </a:pPr>
            <a:r>
              <a:rPr sz="3300" dirty="0"/>
              <a:t>Focus on US litigation</a:t>
            </a:r>
            <a:r>
              <a:rPr sz="3000" dirty="0"/>
              <a:t/>
            </a:r>
            <a:br>
              <a:rPr sz="3000" dirty="0"/>
            </a:br>
            <a:endParaRPr sz="3000" dirty="0"/>
          </a:p>
          <a:p>
            <a:pPr marL="393700" indent="-393700" defTabSz="362204">
              <a:spcBef>
                <a:spcPts val="900"/>
              </a:spcBef>
              <a:defRPr sz="3720"/>
            </a:pPr>
            <a:r>
              <a:rPr dirty="0"/>
              <a:t>UK Gov't published own guidelines on best practice in 2002</a:t>
            </a:r>
          </a:p>
          <a:p>
            <a:pPr marL="716534" lvl="1" indent="-212597" defTabSz="362204">
              <a:spcBef>
                <a:spcPts val="900"/>
              </a:spcBef>
              <a:buSzPct val="100000"/>
              <a:buChar char="•"/>
              <a:defRPr sz="2232"/>
            </a:pPr>
            <a:r>
              <a:rPr sz="3300" dirty="0"/>
              <a:t>Focus on current UK practice and use in CBA</a:t>
            </a:r>
            <a:r>
              <a:rPr dirty="0"/>
              <a:t/>
            </a:r>
            <a:br>
              <a:rPr dirty="0"/>
            </a:br>
            <a:endParaRPr dirty="0"/>
          </a:p>
        </p:txBody>
      </p:sp>
      <p:pic>
        <p:nvPicPr>
          <p:cNvPr id="1042" name="aquaculture (dragged).pdf" descr="aquaculture (dragged).pdf"/>
          <p:cNvPicPr>
            <a:picLocks noChangeAspect="1"/>
          </p:cNvPicPr>
          <p:nvPr/>
        </p:nvPicPr>
        <p:blipFill>
          <a:blip r:embed="rId3"/>
          <a:srcRect l="86278" t="3302" r="4213" b="89563"/>
          <a:stretch>
            <a:fillRect/>
          </a:stretch>
        </p:blipFill>
        <p:spPr>
          <a:xfrm>
            <a:off x="9499599" y="6888"/>
            <a:ext cx="3505201" cy="3403734"/>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ontroversies: general remarks"/>
          <p:cNvSpPr txBox="1">
            <a:spLocks noGrp="1"/>
          </p:cNvSpPr>
          <p:nvPr>
            <p:ph type="title"/>
          </p:nvPr>
        </p:nvSpPr>
        <p:spPr>
          <a:prstGeom prst="rect">
            <a:avLst/>
          </a:prstGeom>
        </p:spPr>
        <p:txBody>
          <a:bodyPr/>
          <a:lstStyle/>
          <a:p>
            <a:r>
              <a:t>Controversies: general remarks</a:t>
            </a:r>
          </a:p>
        </p:txBody>
      </p:sp>
      <p:sp>
        <p:nvSpPr>
          <p:cNvPr id="1047" name="Scepticism important in application, use, interpretation of CV…"/>
          <p:cNvSpPr txBox="1">
            <a:spLocks noGrp="1"/>
          </p:cNvSpPr>
          <p:nvPr>
            <p:ph type="body" idx="1"/>
          </p:nvPr>
        </p:nvSpPr>
        <p:spPr>
          <a:xfrm>
            <a:off x="812799" y="1625600"/>
            <a:ext cx="10429823" cy="7315200"/>
          </a:xfrm>
          <a:prstGeom prst="rect">
            <a:avLst/>
          </a:prstGeom>
        </p:spPr>
        <p:txBody>
          <a:bodyPr>
            <a:normAutofit/>
          </a:bodyPr>
          <a:lstStyle/>
          <a:p>
            <a:pPr marL="482600" indent="-482600" defTabSz="443991">
              <a:spcBef>
                <a:spcPts val="1200"/>
              </a:spcBef>
              <a:defRPr sz="4560"/>
            </a:pPr>
            <a:r>
              <a:rPr sz="3600" dirty="0" err="1"/>
              <a:t>Scepticism</a:t>
            </a:r>
            <a:r>
              <a:rPr sz="3600" dirty="0"/>
              <a:t> important in application, use, interpretation of CV</a:t>
            </a:r>
          </a:p>
          <a:p>
            <a:pPr marL="482600" indent="-482600" defTabSz="443991">
              <a:spcBef>
                <a:spcPts val="1200"/>
              </a:spcBef>
              <a:defRPr sz="4560"/>
            </a:pPr>
            <a:r>
              <a:rPr sz="3600" dirty="0"/>
              <a:t>Careful survey design can overcome many issues — but not simple, and may be expensive</a:t>
            </a:r>
          </a:p>
          <a:p>
            <a:pPr marL="482600" indent="-482600" defTabSz="443991">
              <a:spcBef>
                <a:spcPts val="1200"/>
              </a:spcBef>
              <a:defRPr sz="4560"/>
            </a:pPr>
            <a:r>
              <a:rPr sz="3600" dirty="0"/>
              <a:t>CV remains an essential tool for environmental economists, particularly where non-use values are important</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9" name="The worst valuation methodology …  apart from all the others?"/>
          <p:cNvSpPr txBox="1">
            <a:spLocks noGrp="1"/>
          </p:cNvSpPr>
          <p:nvPr>
            <p:ph type="title"/>
          </p:nvPr>
        </p:nvSpPr>
        <p:spPr>
          <a:xfrm>
            <a:off x="1295400" y="965200"/>
            <a:ext cx="10401300" cy="7823200"/>
          </a:xfrm>
          <a:prstGeom prst="rect">
            <a:avLst/>
          </a:prstGeom>
        </p:spPr>
        <p:txBody>
          <a:bodyPr/>
          <a:lstStyle/>
          <a:p>
            <a:pPr>
              <a:defRPr b="0" i="1"/>
            </a:pPr>
            <a:r>
              <a:t>The worst valuation methodology … </a:t>
            </a:r>
          </a:p>
          <a:p>
            <a:pPr>
              <a:defRPr b="0" i="1"/>
            </a:pPr>
            <a:r>
              <a:t>apart from all the others?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888682_42689349.png" descr="888682_42689349.png"/>
          <p:cNvPicPr>
            <a:picLocks noChangeAspect="1"/>
          </p:cNvPicPr>
          <p:nvPr/>
        </p:nvPicPr>
        <p:blipFill>
          <a:blip r:embed="rId3"/>
          <a:stretch>
            <a:fillRect/>
          </a:stretch>
        </p:blipFill>
        <p:spPr>
          <a:xfrm>
            <a:off x="-1625600" y="0"/>
            <a:ext cx="14630400" cy="9753600"/>
          </a:xfrm>
          <a:prstGeom prst="rect">
            <a:avLst/>
          </a:prstGeom>
          <a:ln w="12700">
            <a:miter lim="400000"/>
          </a:ln>
        </p:spPr>
      </p:pic>
      <p:sp>
        <p:nvSpPr>
          <p:cNvPr id="1054" name="Case study 1: Stonehenge roads"/>
          <p:cNvSpPr txBox="1">
            <a:spLocks noGrp="1"/>
          </p:cNvSpPr>
          <p:nvPr>
            <p:ph type="title"/>
          </p:nvPr>
        </p:nvSpPr>
        <p:spPr>
          <a:prstGeom prst="rect">
            <a:avLst/>
          </a:prstGeom>
        </p:spPr>
        <p:txBody>
          <a:bodyPr anchor="t"/>
          <a:lstStyle/>
          <a:p>
            <a:r>
              <a:t>Case study 1: Stonehenge roads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Stated Preference (SP) methods"/>
          <p:cNvSpPr txBox="1">
            <a:spLocks noGrp="1"/>
          </p:cNvSpPr>
          <p:nvPr>
            <p:ph type="title"/>
          </p:nvPr>
        </p:nvSpPr>
        <p:spPr>
          <a:prstGeom prst="rect">
            <a:avLst/>
          </a:prstGeom>
        </p:spPr>
        <p:txBody>
          <a:bodyPr/>
          <a:lstStyle/>
          <a:p>
            <a:r>
              <a:rPr dirty="0"/>
              <a:t>Stated Preference (SP) methods</a:t>
            </a:r>
          </a:p>
        </p:txBody>
      </p:sp>
      <p:sp>
        <p:nvSpPr>
          <p:cNvPr id="913" name="Infer preferences for environmental goods from reports of intended behaviour in hypothetical markets for those goods"/>
          <p:cNvSpPr txBox="1">
            <a:spLocks noGrp="1"/>
          </p:cNvSpPr>
          <p:nvPr>
            <p:ph type="body" idx="1"/>
          </p:nvPr>
        </p:nvSpPr>
        <p:spPr>
          <a:xfrm>
            <a:off x="812800" y="1625600"/>
            <a:ext cx="9728200" cy="7315200"/>
          </a:xfrm>
          <a:prstGeom prst="rect">
            <a:avLst/>
          </a:prstGeom>
        </p:spPr>
        <p:txBody>
          <a:bodyPr/>
          <a:lstStyle/>
          <a:p>
            <a:pPr marL="635000" indent="-635000"/>
            <a:r>
              <a:rPr dirty="0">
                <a:solidFill>
                  <a:schemeClr val="tx1">
                    <a:lumMod val="95000"/>
                    <a:lumOff val="5000"/>
                  </a:schemeClr>
                </a:solidFill>
              </a:rPr>
              <a:t>Infer preferences for environmental goods from reports of intended </a:t>
            </a:r>
            <a:r>
              <a:rPr dirty="0" err="1">
                <a:solidFill>
                  <a:schemeClr val="tx1">
                    <a:lumMod val="95000"/>
                    <a:lumOff val="5000"/>
                  </a:schemeClr>
                </a:solidFill>
              </a:rPr>
              <a:t>behaviour</a:t>
            </a:r>
            <a:r>
              <a:rPr dirty="0">
                <a:solidFill>
                  <a:schemeClr val="tx1">
                    <a:lumMod val="95000"/>
                    <a:lumOff val="5000"/>
                  </a:schemeClr>
                </a:solidFill>
              </a:rPr>
              <a:t> in hypothetical markets for those goods</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 name="before_and_after.png" descr="before_and_after.png"/>
          <p:cNvPicPr>
            <a:picLocks noChangeAspect="1"/>
          </p:cNvPicPr>
          <p:nvPr/>
        </p:nvPicPr>
        <p:blipFill>
          <a:blip r:embed="rId3"/>
          <a:srcRect l="830" r="51091" b="2144"/>
          <a:stretch>
            <a:fillRect/>
          </a:stretch>
        </p:blipFill>
        <p:spPr>
          <a:xfrm>
            <a:off x="482600" y="1612900"/>
            <a:ext cx="5880100" cy="6375400"/>
          </a:xfrm>
          <a:prstGeom prst="rect">
            <a:avLst/>
          </a:prstGeom>
          <a:ln w="12700">
            <a:miter lim="400000"/>
          </a:ln>
        </p:spPr>
      </p:pic>
      <p:pic>
        <p:nvPicPr>
          <p:cNvPr id="1059" name="before_and_after.png" descr="before_and_after.png"/>
          <p:cNvPicPr>
            <a:picLocks noChangeAspect="1"/>
          </p:cNvPicPr>
          <p:nvPr/>
        </p:nvPicPr>
        <p:blipFill>
          <a:blip r:embed="rId3"/>
          <a:srcRect l="51192" r="730" b="2144"/>
          <a:stretch>
            <a:fillRect/>
          </a:stretch>
        </p:blipFill>
        <p:spPr>
          <a:xfrm>
            <a:off x="6642100" y="1612900"/>
            <a:ext cx="5880100" cy="6375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59"/>
                                        </p:tgtEl>
                                        <p:attrNameLst>
                                          <p:attrName>style.visibility</p:attrName>
                                        </p:attrNameLst>
                                      </p:cBhvr>
                                      <p:to>
                                        <p:strVal val="visible"/>
                                      </p:to>
                                    </p:set>
                                    <p:anim calcmode="lin" valueType="num">
                                      <p:cBhvr>
                                        <p:cTn id="7" dur="500" fill="hold"/>
                                        <p:tgtEl>
                                          <p:spTgt spid="1059"/>
                                        </p:tgtEl>
                                        <p:attrNameLst>
                                          <p:attrName>ppt_x</p:attrName>
                                        </p:attrNameLst>
                                      </p:cBhvr>
                                      <p:tavLst>
                                        <p:tav tm="0">
                                          <p:val>
                                            <p:strVal val="1+#ppt_w/2"/>
                                          </p:val>
                                        </p:tav>
                                        <p:tav tm="100000">
                                          <p:val>
                                            <p:strVal val="#ppt_x"/>
                                          </p:val>
                                        </p:tav>
                                      </p:tavLst>
                                    </p:anim>
                                    <p:anim calcmode="lin" valueType="num">
                                      <p:cBhvr>
                                        <p:cTn id="8" dur="500" fill="hold"/>
                                        <p:tgtEl>
                                          <p:spTgt spid="1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tonehenge proposal"/>
          <p:cNvSpPr txBox="1">
            <a:spLocks noGrp="1"/>
          </p:cNvSpPr>
          <p:nvPr>
            <p:ph type="title"/>
          </p:nvPr>
        </p:nvSpPr>
        <p:spPr>
          <a:prstGeom prst="rect">
            <a:avLst/>
          </a:prstGeom>
        </p:spPr>
        <p:txBody>
          <a:bodyPr/>
          <a:lstStyle/>
          <a:p>
            <a:r>
              <a:t>Stonehenge proposal</a:t>
            </a:r>
          </a:p>
        </p:txBody>
      </p:sp>
      <p:sp>
        <p:nvSpPr>
          <p:cNvPr id="1064" name="Costs…"/>
          <p:cNvSpPr txBox="1">
            <a:spLocks noGrp="1"/>
          </p:cNvSpPr>
          <p:nvPr>
            <p:ph type="body" idx="1"/>
          </p:nvPr>
        </p:nvSpPr>
        <p:spPr>
          <a:xfrm>
            <a:off x="812799" y="1625600"/>
            <a:ext cx="11216639" cy="7315200"/>
          </a:xfrm>
          <a:prstGeom prst="rect">
            <a:avLst/>
          </a:prstGeom>
        </p:spPr>
        <p:txBody>
          <a:bodyPr>
            <a:normAutofit/>
          </a:bodyPr>
          <a:lstStyle/>
          <a:p>
            <a:pPr marL="565150" indent="-565150" defTabSz="519937">
              <a:spcBef>
                <a:spcPts val="1400"/>
              </a:spcBef>
              <a:defRPr sz="5340"/>
            </a:pPr>
            <a:r>
              <a:rPr sz="3600" dirty="0"/>
              <a:t>Costs</a:t>
            </a:r>
          </a:p>
          <a:p>
            <a:pPr marL="1028572" lvl="1" indent="-305180" defTabSz="519937">
              <a:spcBef>
                <a:spcPts val="1400"/>
              </a:spcBef>
              <a:buSzPct val="100000"/>
              <a:buChar char="•"/>
              <a:defRPr sz="3204"/>
            </a:pPr>
            <a:r>
              <a:rPr sz="3200" dirty="0"/>
              <a:t>£125m construction and maintenance</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Loss of visual amenity for drivers</a:t>
            </a:r>
            <a:r>
              <a:rPr sz="3200" dirty="0"/>
              <a:t/>
            </a:r>
            <a:br>
              <a:rPr sz="3200" dirty="0"/>
            </a:br>
            <a:endParaRPr sz="3200" dirty="0"/>
          </a:p>
          <a:p>
            <a:pPr marL="565150" indent="-565150" defTabSz="519937">
              <a:spcBef>
                <a:spcPts val="1400"/>
              </a:spcBef>
              <a:defRPr sz="5340"/>
            </a:pPr>
            <a:r>
              <a:rPr sz="3600" dirty="0"/>
              <a:t>Benefits</a:t>
            </a:r>
          </a:p>
          <a:p>
            <a:pPr marL="1028572" lvl="1" indent="-305180" defTabSz="519937">
              <a:spcBef>
                <a:spcPts val="1400"/>
              </a:spcBef>
              <a:buSzPct val="100000"/>
              <a:buChar char="•"/>
              <a:defRPr sz="3204"/>
            </a:pPr>
            <a:r>
              <a:rPr sz="3200" dirty="0"/>
              <a:t>Time savings</a:t>
            </a:r>
          </a:p>
          <a:p>
            <a:pPr marL="1028572" lvl="1" indent="-305180" defTabSz="519937">
              <a:spcBef>
                <a:spcPts val="1400"/>
              </a:spcBef>
              <a:buSzPct val="100000"/>
              <a:buChar char="•"/>
              <a:defRPr sz="3204"/>
            </a:pPr>
            <a:r>
              <a:rPr sz="3200" dirty="0"/>
              <a:t>Lower vehicle operating costs</a:t>
            </a:r>
          </a:p>
          <a:p>
            <a:pPr marL="1028572" lvl="1" indent="-305180" defTabSz="519937">
              <a:spcBef>
                <a:spcPts val="1400"/>
              </a:spcBef>
              <a:buSzPct val="100000"/>
              <a:buChar char="•"/>
              <a:defRPr sz="3204"/>
            </a:pPr>
            <a:r>
              <a:rPr sz="3200" dirty="0"/>
              <a:t>Fewer accidents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Gain in visual amenity for visitors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Noise reduction</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Reunification of the landscape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Screen Shot 2012-10-29 at 15.38.41.png" descr="Screen Shot 2012-10-29 at 15.38.41.png"/>
          <p:cNvPicPr>
            <a:picLocks noChangeAspect="1"/>
          </p:cNvPicPr>
          <p:nvPr/>
        </p:nvPicPr>
        <p:blipFill>
          <a:blip r:embed="rId2"/>
          <a:srcRect l="30066" r="38950" b="1213"/>
          <a:stretch>
            <a:fillRect/>
          </a:stretch>
        </p:blipFill>
        <p:spPr>
          <a:xfrm>
            <a:off x="7645400" y="192218"/>
            <a:ext cx="5359400" cy="9815382"/>
          </a:xfrm>
          <a:prstGeom prst="rect">
            <a:avLst/>
          </a:prstGeom>
          <a:ln w="12700">
            <a:miter lim="400000"/>
          </a:ln>
        </p:spPr>
      </p:pic>
      <p:sp>
        <p:nvSpPr>
          <p:cNvPr id="1069" name="Scenario"/>
          <p:cNvSpPr txBox="1">
            <a:spLocks noGrp="1"/>
          </p:cNvSpPr>
          <p:nvPr>
            <p:ph type="title"/>
          </p:nvPr>
        </p:nvSpPr>
        <p:spPr>
          <a:prstGeom prst="rect">
            <a:avLst/>
          </a:prstGeom>
        </p:spPr>
        <p:txBody>
          <a:bodyPr/>
          <a:lstStyle/>
          <a:p>
            <a:r>
              <a:t>Scenario</a:t>
            </a:r>
          </a:p>
        </p:txBody>
      </p:sp>
      <p:sp>
        <p:nvSpPr>
          <p:cNvPr id="1070" name="Verbal description, maps, images (Photoshopped)"/>
          <p:cNvSpPr txBox="1">
            <a:spLocks noGrp="1"/>
          </p:cNvSpPr>
          <p:nvPr>
            <p:ph type="body" idx="1"/>
          </p:nvPr>
        </p:nvSpPr>
        <p:spPr>
          <a:xfrm>
            <a:off x="812800" y="1625600"/>
            <a:ext cx="6070600" cy="2819400"/>
          </a:xfrm>
          <a:prstGeom prst="rect">
            <a:avLst/>
          </a:prstGeom>
        </p:spPr>
        <p:txBody>
          <a:bodyPr>
            <a:normAutofit/>
          </a:bodyPr>
          <a:lstStyle>
            <a:lvl1pPr marL="584200" indent="-584200" defTabSz="537463">
              <a:spcBef>
                <a:spcPts val="1400"/>
              </a:spcBef>
              <a:defRPr sz="5520"/>
            </a:lvl1pPr>
          </a:lstStyle>
          <a:p>
            <a:r>
              <a:rPr sz="3600" dirty="0"/>
              <a:t>Verbal description, maps, images (Photoshopped)</a:t>
            </a:r>
          </a:p>
        </p:txBody>
      </p:sp>
      <p:pic>
        <p:nvPicPr>
          <p:cNvPr id="1071" name="droppedImage.pdf" descr="droppedImage.pdf"/>
          <p:cNvPicPr>
            <a:picLocks noChangeAspect="1"/>
          </p:cNvPicPr>
          <p:nvPr/>
        </p:nvPicPr>
        <p:blipFill>
          <a:blip r:embed="rId3"/>
          <a:srcRect l="3071" t="8489" r="53742" b="69496"/>
          <a:stretch>
            <a:fillRect/>
          </a:stretch>
        </p:blipFill>
        <p:spPr>
          <a:xfrm>
            <a:off x="-2993" y="2748026"/>
            <a:ext cx="7648393" cy="520090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alue elicitation"/>
          <p:cNvSpPr txBox="1">
            <a:spLocks noGrp="1"/>
          </p:cNvSpPr>
          <p:nvPr>
            <p:ph type="title"/>
          </p:nvPr>
        </p:nvSpPr>
        <p:spPr>
          <a:prstGeom prst="rect">
            <a:avLst/>
          </a:prstGeom>
        </p:spPr>
        <p:txBody>
          <a:bodyPr/>
          <a:lstStyle/>
          <a:p>
            <a:r>
              <a:t>Value elicitation</a:t>
            </a:r>
          </a:p>
        </p:txBody>
      </p:sp>
      <p:sp>
        <p:nvSpPr>
          <p:cNvPr id="1074" name="Which option preferred?…"/>
          <p:cNvSpPr txBox="1">
            <a:spLocks noGrp="1"/>
          </p:cNvSpPr>
          <p:nvPr>
            <p:ph type="body" idx="1"/>
          </p:nvPr>
        </p:nvSpPr>
        <p:spPr>
          <a:xfrm>
            <a:off x="812800" y="1625600"/>
            <a:ext cx="4724400" cy="7315200"/>
          </a:xfrm>
          <a:prstGeom prst="rect">
            <a:avLst/>
          </a:prstGeom>
        </p:spPr>
        <p:txBody>
          <a:bodyPr>
            <a:normAutofit/>
          </a:bodyPr>
          <a:lstStyle/>
          <a:p>
            <a:pPr marL="565150" indent="-565150" defTabSz="519937">
              <a:spcBef>
                <a:spcPts val="1400"/>
              </a:spcBef>
              <a:defRPr sz="5340"/>
            </a:pPr>
            <a:r>
              <a:rPr sz="3600" dirty="0"/>
              <a:t>Which option preferred?</a:t>
            </a:r>
          </a:p>
          <a:p>
            <a:pPr marL="1028572" lvl="1" indent="-305180" defTabSz="519937">
              <a:spcBef>
                <a:spcPts val="1400"/>
              </a:spcBef>
              <a:buSzPct val="100000"/>
              <a:buChar char="•"/>
              <a:defRPr sz="3204"/>
            </a:pPr>
            <a:r>
              <a:rPr dirty="0"/>
              <a:t>Status quo or proposed change</a:t>
            </a:r>
            <a:br>
              <a:rPr dirty="0"/>
            </a:br>
            <a:endParaRPr dirty="0"/>
          </a:p>
          <a:p>
            <a:pPr marL="565150" indent="-565150" defTabSz="519937">
              <a:spcBef>
                <a:spcPts val="1400"/>
              </a:spcBef>
              <a:defRPr sz="5340"/>
            </a:pPr>
            <a:r>
              <a:rPr sz="3600" dirty="0"/>
              <a:t>Max WTP to secure?</a:t>
            </a:r>
          </a:p>
          <a:p>
            <a:pPr marL="1028572" lvl="1" indent="-305180" defTabSz="519937">
              <a:spcBef>
                <a:spcPts val="1400"/>
              </a:spcBef>
              <a:buSzPct val="100000"/>
              <a:buChar char="•"/>
              <a:defRPr sz="3204"/>
            </a:pPr>
            <a:r>
              <a:rPr dirty="0"/>
              <a:t>Implies no right to either situation</a:t>
            </a:r>
          </a:p>
          <a:p>
            <a:pPr marL="1028572" lvl="1" indent="-305180" defTabSz="519937">
              <a:spcBef>
                <a:spcPts val="1400"/>
              </a:spcBef>
              <a:buSzPct val="100000"/>
              <a:buChar char="•"/>
              <a:defRPr sz="3204"/>
            </a:pPr>
            <a:r>
              <a:rPr dirty="0"/>
              <a:t>Vehicle: non-specific tax over 2 years</a:t>
            </a:r>
          </a:p>
          <a:p>
            <a:pPr marL="1028572" lvl="1" indent="-305180" defTabSz="519937">
              <a:spcBef>
                <a:spcPts val="1400"/>
              </a:spcBef>
              <a:buSzPct val="100000"/>
              <a:buChar char="•"/>
              <a:defRPr sz="3204"/>
            </a:pPr>
            <a:r>
              <a:rPr dirty="0"/>
              <a:t>Format: payment ladder</a:t>
            </a:r>
          </a:p>
        </p:txBody>
      </p:sp>
      <p:pic>
        <p:nvPicPr>
          <p:cNvPr id="1075" name="droppedImage.pdf" descr="droppedImage.pdf"/>
          <p:cNvPicPr>
            <a:picLocks noChangeAspect="1"/>
          </p:cNvPicPr>
          <p:nvPr/>
        </p:nvPicPr>
        <p:blipFill>
          <a:blip r:embed="rId3"/>
          <a:srcRect l="47746" t="8160" r="9067" b="52241"/>
          <a:stretch>
            <a:fillRect/>
          </a:stretch>
        </p:blipFill>
        <p:spPr>
          <a:xfrm>
            <a:off x="5618480" y="8471"/>
            <a:ext cx="7370629" cy="90151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75"/>
                                        </p:tgtEl>
                                        <p:attrNameLst>
                                          <p:attrName>style.visibility</p:attrName>
                                        </p:attrNameLst>
                                      </p:cBhvr>
                                      <p:to>
                                        <p:strVal val="visible"/>
                                      </p:to>
                                    </p:set>
                                    <p:anim calcmode="lin" valueType="num">
                                      <p:cBhvr>
                                        <p:cTn id="7" dur="500" fill="hold"/>
                                        <p:tgtEl>
                                          <p:spTgt spid="1075"/>
                                        </p:tgtEl>
                                        <p:attrNameLst>
                                          <p:attrName>ppt_x</p:attrName>
                                        </p:attrNameLst>
                                      </p:cBhvr>
                                      <p:tavLst>
                                        <p:tav tm="0">
                                          <p:val>
                                            <p:strVal val="1+#ppt_w/2"/>
                                          </p:val>
                                        </p:tav>
                                        <p:tav tm="100000">
                                          <p:val>
                                            <p:strVal val="#ppt_x"/>
                                          </p:val>
                                        </p:tav>
                                      </p:tavLst>
                                    </p:anim>
                                    <p:anim calcmode="lin" valueType="num">
                                      <p:cBhvr>
                                        <p:cTn id="8" dur="500" fill="hold"/>
                                        <p:tgtEl>
                                          <p:spTgt spid="1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9" name="Follow-up questions"/>
          <p:cNvSpPr txBox="1">
            <a:spLocks noGrp="1"/>
          </p:cNvSpPr>
          <p:nvPr>
            <p:ph type="title"/>
          </p:nvPr>
        </p:nvSpPr>
        <p:spPr>
          <a:prstGeom prst="rect">
            <a:avLst/>
          </a:prstGeom>
        </p:spPr>
        <p:txBody>
          <a:bodyPr/>
          <a:lstStyle/>
          <a:p>
            <a:r>
              <a:t>Follow-up questions</a:t>
            </a:r>
          </a:p>
        </p:txBody>
      </p:sp>
      <p:sp>
        <p:nvSpPr>
          <p:cNvPr id="1080" name="I household cannot afford to pay…"/>
          <p:cNvSpPr txBox="1">
            <a:spLocks noGrp="1"/>
          </p:cNvSpPr>
          <p:nvPr>
            <p:ph type="body" idx="1"/>
          </p:nvPr>
        </p:nvSpPr>
        <p:spPr>
          <a:xfrm>
            <a:off x="812799" y="1625600"/>
            <a:ext cx="11599333" cy="7315200"/>
          </a:xfrm>
          <a:prstGeom prst="rect">
            <a:avLst/>
          </a:prstGeom>
        </p:spPr>
        <p:txBody>
          <a:bodyPr>
            <a:normAutofit/>
          </a:bodyPr>
          <a:lstStyle/>
          <a:p>
            <a:pPr marL="527050" indent="-527050" defTabSz="484886">
              <a:spcBef>
                <a:spcPts val="1300"/>
              </a:spcBef>
              <a:defRPr sz="4980"/>
            </a:pPr>
            <a:r>
              <a:rPr lang="en-GB" sz="3600" dirty="0"/>
              <a:t>My</a:t>
            </a:r>
            <a:r>
              <a:rPr sz="3600" dirty="0"/>
              <a:t> household cannot afford to pay</a:t>
            </a:r>
          </a:p>
          <a:p>
            <a:pPr marL="527050" indent="-527050" defTabSz="484886">
              <a:spcBef>
                <a:spcPts val="1300"/>
              </a:spcBef>
              <a:defRPr sz="4980"/>
            </a:pPr>
            <a:r>
              <a:rPr sz="3600" dirty="0"/>
              <a:t>I like the current situation</a:t>
            </a:r>
          </a:p>
          <a:p>
            <a:pPr marL="527050" indent="-527050" defTabSz="484886">
              <a:spcBef>
                <a:spcPts val="1300"/>
              </a:spcBef>
              <a:defRPr sz="4980"/>
            </a:pPr>
            <a:r>
              <a:rPr sz="3600" dirty="0"/>
              <a:t>I think this problem is not a priority</a:t>
            </a:r>
          </a:p>
          <a:p>
            <a:pPr marL="527050" indent="-527050" defTabSz="484886">
              <a:spcBef>
                <a:spcPts val="1300"/>
              </a:spcBef>
              <a:defRPr sz="4980"/>
            </a:pPr>
            <a:r>
              <a:rPr sz="3600" dirty="0"/>
              <a:t>The government should pay for this</a:t>
            </a:r>
          </a:p>
          <a:p>
            <a:pPr marL="527050" indent="-527050" defTabSz="484886">
              <a:spcBef>
                <a:spcPts val="1300"/>
              </a:spcBef>
              <a:defRPr sz="4980"/>
            </a:pPr>
            <a:r>
              <a:rPr sz="3600" dirty="0"/>
              <a:t>Taxes are high enough as it is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references and WTP (re-weighted)"/>
          <p:cNvSpPr txBox="1">
            <a:spLocks noGrp="1"/>
          </p:cNvSpPr>
          <p:nvPr>
            <p:ph type="title"/>
          </p:nvPr>
        </p:nvSpPr>
        <p:spPr>
          <a:prstGeom prst="rect">
            <a:avLst/>
          </a:prstGeom>
        </p:spPr>
        <p:txBody>
          <a:bodyPr/>
          <a:lstStyle/>
          <a:p>
            <a:r>
              <a:t>Preferences and WTP (re-weighted)</a:t>
            </a:r>
          </a:p>
        </p:txBody>
      </p:sp>
      <p:sp>
        <p:nvSpPr>
          <p:cNvPr id="1085" name="55% prefer status quo…"/>
          <p:cNvSpPr txBox="1">
            <a:spLocks noGrp="1"/>
          </p:cNvSpPr>
          <p:nvPr>
            <p:ph type="body" idx="1"/>
          </p:nvPr>
        </p:nvSpPr>
        <p:spPr>
          <a:xfrm>
            <a:off x="812800" y="1625600"/>
            <a:ext cx="7340600" cy="7315200"/>
          </a:xfrm>
          <a:prstGeom prst="rect">
            <a:avLst/>
          </a:prstGeom>
        </p:spPr>
        <p:txBody>
          <a:bodyPr>
            <a:normAutofit/>
          </a:bodyPr>
          <a:lstStyle/>
          <a:p>
            <a:pPr marL="552450" indent="-552450" defTabSz="508254">
              <a:spcBef>
                <a:spcPts val="1300"/>
              </a:spcBef>
              <a:defRPr sz="5220"/>
            </a:pPr>
            <a:r>
              <a:rPr sz="3600" dirty="0"/>
              <a:t>55% prefer status quo</a:t>
            </a:r>
          </a:p>
          <a:p>
            <a:pPr marL="552450" indent="-552450" defTabSz="508254">
              <a:spcBef>
                <a:spcPts val="1300"/>
              </a:spcBef>
              <a:defRPr sz="5220"/>
            </a:pPr>
            <a:r>
              <a:rPr sz="3600" dirty="0"/>
              <a:t>Mean WTP: £2.69/year</a:t>
            </a:r>
          </a:p>
          <a:p>
            <a:pPr marL="1005458" lvl="1" indent="-298322" defTabSz="508254">
              <a:spcBef>
                <a:spcPts val="1300"/>
              </a:spcBef>
              <a:buSzPct val="100000"/>
              <a:buChar char="•"/>
              <a:defRPr sz="3132"/>
            </a:pPr>
            <a:r>
              <a:rPr dirty="0"/>
              <a:t>Dropped protests about paying for </a:t>
            </a:r>
            <a:r>
              <a:rPr i="1" dirty="0"/>
              <a:t>nothing to be done</a:t>
            </a:r>
          </a:p>
          <a:p>
            <a:pPr marL="1005458" lvl="1" indent="-298322" defTabSz="508254">
              <a:spcBef>
                <a:spcPts val="1300"/>
              </a:spcBef>
              <a:buSzPct val="100000"/>
              <a:buChar char="•"/>
              <a:defRPr sz="3132"/>
            </a:pPr>
            <a:r>
              <a:rPr dirty="0"/>
              <a:t>Main motivations: miss view from road, and dislike driving in tunnels</a:t>
            </a:r>
          </a:p>
          <a:p>
            <a:pPr marL="552450" indent="-552450" defTabSz="508254">
              <a:spcBef>
                <a:spcPts val="1300"/>
              </a:spcBef>
              <a:defRPr sz="5220"/>
            </a:pPr>
            <a:endParaRPr dirty="0"/>
          </a:p>
          <a:p>
            <a:pPr marL="552450" indent="-552450" defTabSz="508254">
              <a:spcBef>
                <a:spcPts val="1300"/>
              </a:spcBef>
              <a:defRPr sz="5220"/>
            </a:pPr>
            <a:r>
              <a:rPr sz="3600" dirty="0"/>
              <a:t>45% prefer tunnel</a:t>
            </a:r>
          </a:p>
          <a:p>
            <a:pPr marL="552450" indent="-552450" defTabSz="508254">
              <a:spcBef>
                <a:spcPts val="1300"/>
              </a:spcBef>
              <a:defRPr sz="5220"/>
            </a:pPr>
            <a:r>
              <a:rPr sz="3600" dirty="0"/>
              <a:t>Mean WTP: £8.90/year</a:t>
            </a:r>
          </a:p>
          <a:p>
            <a:pPr marL="1005458" lvl="1" indent="-298322" defTabSz="508254">
              <a:spcBef>
                <a:spcPts val="1300"/>
              </a:spcBef>
              <a:buSzPct val="100000"/>
              <a:buChar char="•"/>
              <a:defRPr sz="3132"/>
            </a:pPr>
            <a:r>
              <a:rPr dirty="0"/>
              <a:t>Main motivation: secure landmark for future generations</a:t>
            </a:r>
            <a:br>
              <a:rPr dirty="0"/>
            </a:br>
            <a:r>
              <a:rPr dirty="0"/>
              <a:t> </a:t>
            </a:r>
          </a:p>
        </p:txBody>
      </p:sp>
      <p:graphicFrame>
        <p:nvGraphicFramePr>
          <p:cNvPr id="1086" name="2D Pie Chart"/>
          <p:cNvGraphicFramePr/>
          <p:nvPr>
            <p:extLst>
              <p:ext uri="{D42A27DB-BD31-4B8C-83A1-F6EECF244321}">
                <p14:modId xmlns:p14="http://schemas.microsoft.com/office/powerpoint/2010/main" val="759408587"/>
              </p:ext>
            </p:extLst>
          </p:nvPr>
        </p:nvGraphicFramePr>
        <p:xfrm>
          <a:off x="9734554" y="1625600"/>
          <a:ext cx="2235201" cy="2235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87" name="2D Pie Chart"/>
          <p:cNvGraphicFramePr/>
          <p:nvPr>
            <p:extLst>
              <p:ext uri="{D42A27DB-BD31-4B8C-83A1-F6EECF244321}">
                <p14:modId xmlns:p14="http://schemas.microsoft.com/office/powerpoint/2010/main" val="3133559716"/>
              </p:ext>
            </p:extLst>
          </p:nvPr>
        </p:nvGraphicFramePr>
        <p:xfrm>
          <a:off x="9740900" y="5753100"/>
          <a:ext cx="2235200" cy="2235200"/>
        </p:xfrm>
        <a:graphic>
          <a:graphicData uri="http://schemas.openxmlformats.org/drawingml/2006/chart">
            <c:chart xmlns:c="http://schemas.openxmlformats.org/drawingml/2006/chart" xmlns:r="http://schemas.openxmlformats.org/officeDocument/2006/relationships" r:id="rId4"/>
          </a:graphicData>
        </a:graphic>
      </p:graphicFrame>
      <p:sp>
        <p:nvSpPr>
          <p:cNvPr id="1088" name="£££"/>
          <p:cNvSpPr txBox="1"/>
          <p:nvPr/>
        </p:nvSpPr>
        <p:spPr>
          <a:xfrm>
            <a:off x="10376182" y="4204404"/>
            <a:ext cx="45365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
        <p:nvSpPr>
          <p:cNvPr id="1089" name="£££££££££"/>
          <p:cNvSpPr txBox="1"/>
          <p:nvPr/>
        </p:nvSpPr>
        <p:spPr>
          <a:xfrm>
            <a:off x="9530079" y="8331904"/>
            <a:ext cx="1155766"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Aggregation"/>
          <p:cNvSpPr txBox="1">
            <a:spLocks noGrp="1"/>
          </p:cNvSpPr>
          <p:nvPr>
            <p:ph type="title"/>
          </p:nvPr>
        </p:nvSpPr>
        <p:spPr>
          <a:prstGeom prst="rect">
            <a:avLst/>
          </a:prstGeom>
        </p:spPr>
        <p:txBody>
          <a:bodyPr/>
          <a:lstStyle/>
          <a:p>
            <a:r>
              <a:t>Aggregation</a:t>
            </a:r>
          </a:p>
        </p:txBody>
      </p:sp>
      <p:pic>
        <p:nvPicPr>
          <p:cNvPr id="1094" name="droppedImage.pdf" descr="droppedImage.pdf"/>
          <p:cNvPicPr>
            <a:picLocks noChangeAspect="1"/>
          </p:cNvPicPr>
          <p:nvPr/>
        </p:nvPicPr>
        <p:blipFill>
          <a:blip r:embed="rId3"/>
          <a:srcRect l="48374" t="80172" r="9942" b="4741"/>
          <a:stretch>
            <a:fillRect/>
          </a:stretch>
        </p:blipFill>
        <p:spPr>
          <a:xfrm>
            <a:off x="741075" y="2540214"/>
            <a:ext cx="11522650" cy="5549901"/>
          </a:xfrm>
          <a:prstGeom prst="rect">
            <a:avLst/>
          </a:prstGeom>
          <a:ln w="12700">
            <a:miter lim="400000"/>
          </a:ln>
        </p:spPr>
      </p:pic>
      <p:sp>
        <p:nvSpPr>
          <p:cNvPr id="1095" name="Oval"/>
          <p:cNvSpPr/>
          <p:nvPr/>
        </p:nvSpPr>
        <p:spPr>
          <a:xfrm>
            <a:off x="9664700" y="6680200"/>
            <a:ext cx="2374900" cy="622300"/>
          </a:xfrm>
          <a:prstGeom prst="ellipse">
            <a:avLst/>
          </a:prstGeom>
          <a:ln w="76200">
            <a:solidFill>
              <a:srgbClr val="FF2600"/>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1099" name="Choice Modelling"/>
          <p:cNvSpPr txBox="1">
            <a:spLocks noGrp="1"/>
          </p:cNvSpPr>
          <p:nvPr>
            <p:ph type="title"/>
          </p:nvPr>
        </p:nvSpPr>
        <p:spPr>
          <a:prstGeom prst="rect">
            <a:avLst/>
          </a:prstGeom>
        </p:spPr>
        <p:txBody>
          <a:bodyPr/>
          <a:lstStyle/>
          <a:p>
            <a:r>
              <a:t>Choice Modelling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Discrete alternatives"/>
          <p:cNvSpPr txBox="1">
            <a:spLocks noGrp="1"/>
          </p:cNvSpPr>
          <p:nvPr>
            <p:ph type="title"/>
          </p:nvPr>
        </p:nvSpPr>
        <p:spPr>
          <a:prstGeom prst="rect">
            <a:avLst/>
          </a:prstGeom>
        </p:spPr>
        <p:txBody>
          <a:bodyPr/>
          <a:lstStyle/>
          <a:p>
            <a:r>
              <a:t>Discrete alternatives</a:t>
            </a:r>
          </a:p>
        </p:txBody>
      </p:sp>
      <p:sp>
        <p:nvSpPr>
          <p:cNvPr id="1102" name="Assume value of a good is a function of characteristics…"/>
          <p:cNvSpPr txBox="1">
            <a:spLocks noGrp="1"/>
          </p:cNvSpPr>
          <p:nvPr>
            <p:ph type="body" idx="1"/>
          </p:nvPr>
        </p:nvSpPr>
        <p:spPr>
          <a:prstGeom prst="rect">
            <a:avLst/>
          </a:prstGeom>
        </p:spPr>
        <p:txBody>
          <a:bodyPr/>
          <a:lstStyle/>
          <a:p>
            <a:r>
              <a:rPr sz="3600" dirty="0"/>
              <a:t>Assume value of a good is a function of characteristics</a:t>
            </a:r>
          </a:p>
          <a:p>
            <a:r>
              <a:rPr sz="3600" dirty="0"/>
              <a:t>Ask for choices between alternative options</a:t>
            </a:r>
          </a:p>
          <a:p>
            <a:pPr lvl="1">
              <a:buSzPct val="100000"/>
              <a:buChar char="•"/>
            </a:pPr>
            <a:r>
              <a:rPr sz="3200" dirty="0"/>
              <a:t>Options vary in characteristics — including price</a:t>
            </a:r>
          </a:p>
          <a:p>
            <a:pPr lvl="1">
              <a:buSzPct val="100000"/>
              <a:buChar char="•"/>
            </a:pPr>
            <a:r>
              <a:rPr sz="3200" dirty="0"/>
              <a:t>Choices involve trade-offs</a:t>
            </a:r>
          </a:p>
          <a:p>
            <a:pPr lvl="1">
              <a:buSzPct val="100000"/>
              <a:buChar char="•"/>
            </a:pPr>
            <a:r>
              <a:rPr sz="3200" dirty="0"/>
              <a:t>WTP is inferred from choices made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 name="0500592-1.png" descr="0500592-1.png"/>
          <p:cNvPicPr>
            <a:picLocks noChangeAspect="1"/>
          </p:cNvPicPr>
          <p:nvPr/>
        </p:nvPicPr>
        <p:blipFill>
          <a:blip r:embed="rId3"/>
          <a:stretch>
            <a:fillRect/>
          </a:stretch>
        </p:blipFill>
        <p:spPr>
          <a:xfrm>
            <a:off x="0" y="-1"/>
            <a:ext cx="13004800" cy="93904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wo flavours"/>
          <p:cNvSpPr txBox="1">
            <a:spLocks noGrp="1"/>
          </p:cNvSpPr>
          <p:nvPr>
            <p:ph type="title"/>
          </p:nvPr>
        </p:nvSpPr>
        <p:spPr>
          <a:prstGeom prst="rect">
            <a:avLst/>
          </a:prstGeom>
        </p:spPr>
        <p:txBody>
          <a:bodyPr/>
          <a:lstStyle/>
          <a:p>
            <a:r>
              <a:rPr dirty="0"/>
              <a:t>Two </a:t>
            </a:r>
            <a:r>
              <a:rPr dirty="0" err="1"/>
              <a:t>flavours</a:t>
            </a:r>
            <a:endParaRPr dirty="0"/>
          </a:p>
        </p:txBody>
      </p:sp>
      <p:sp>
        <p:nvSpPr>
          <p:cNvPr id="918" name="Contingent Valuation (CV)…"/>
          <p:cNvSpPr txBox="1">
            <a:spLocks noGrp="1"/>
          </p:cNvSpPr>
          <p:nvPr>
            <p:ph type="body" idx="1"/>
          </p:nvPr>
        </p:nvSpPr>
        <p:spPr>
          <a:xfrm>
            <a:off x="812800" y="1625600"/>
            <a:ext cx="8026400" cy="7315200"/>
          </a:xfrm>
          <a:prstGeom prst="rect">
            <a:avLst/>
          </a:prstGeom>
        </p:spPr>
        <p:txBody>
          <a:bodyPr>
            <a:normAutofit/>
          </a:bodyPr>
          <a:lstStyle/>
          <a:p>
            <a:pPr marL="571500" indent="-571500" defTabSz="525779">
              <a:spcBef>
                <a:spcPts val="1400"/>
              </a:spcBef>
              <a:defRPr sz="5400"/>
            </a:pPr>
            <a:r>
              <a:rPr sz="3600" dirty="0">
                <a:solidFill>
                  <a:schemeClr val="tx1">
                    <a:lumMod val="95000"/>
                    <a:lumOff val="5000"/>
                  </a:schemeClr>
                </a:solidFill>
              </a:rPr>
              <a:t>Contingent Valuation (CV)</a:t>
            </a:r>
          </a:p>
          <a:p>
            <a:pPr marL="1040130" lvl="1" indent="-308609" defTabSz="525779">
              <a:spcBef>
                <a:spcPts val="1400"/>
              </a:spcBef>
              <a:buSzPct val="100000"/>
              <a:buChar char="•"/>
              <a:defRPr sz="3239"/>
            </a:pPr>
            <a:r>
              <a:rPr sz="3200" dirty="0">
                <a:solidFill>
                  <a:schemeClr val="tx1">
                    <a:lumMod val="95000"/>
                    <a:lumOff val="5000"/>
                  </a:schemeClr>
                </a:solidFill>
              </a:rPr>
              <a:t>Based on direct question(s) concerning WTP/WTA for an environmental good</a:t>
            </a:r>
            <a:r>
              <a:rPr dirty="0">
                <a:solidFill>
                  <a:schemeClr val="tx1">
                    <a:lumMod val="95000"/>
                    <a:lumOff val="5000"/>
                  </a:schemeClr>
                </a:solidFill>
              </a:rPr>
              <a:t/>
            </a:r>
            <a:br>
              <a:rPr dirty="0">
                <a:solidFill>
                  <a:schemeClr val="tx1">
                    <a:lumMod val="95000"/>
                    <a:lumOff val="5000"/>
                  </a:schemeClr>
                </a:solidFill>
              </a:rPr>
            </a:br>
            <a:endParaRPr dirty="0">
              <a:solidFill>
                <a:schemeClr val="tx1">
                  <a:lumMod val="95000"/>
                  <a:lumOff val="5000"/>
                </a:schemeClr>
              </a:solidFill>
            </a:endParaRPr>
          </a:p>
          <a:p>
            <a:pPr marL="571500" indent="-571500" defTabSz="525779">
              <a:spcBef>
                <a:spcPts val="1400"/>
              </a:spcBef>
              <a:defRPr sz="5400"/>
            </a:pPr>
            <a:r>
              <a:rPr sz="3600" dirty="0">
                <a:solidFill>
                  <a:schemeClr val="tx1">
                    <a:lumMod val="95000"/>
                    <a:lumOff val="5000"/>
                  </a:schemeClr>
                </a:solidFill>
              </a:rPr>
              <a:t>Choice Modelling / </a:t>
            </a:r>
            <a:br>
              <a:rPr sz="3600" dirty="0">
                <a:solidFill>
                  <a:schemeClr val="tx1">
                    <a:lumMod val="95000"/>
                    <a:lumOff val="5000"/>
                  </a:schemeClr>
                </a:solidFill>
              </a:rPr>
            </a:br>
            <a:r>
              <a:rPr sz="3600" dirty="0">
                <a:solidFill>
                  <a:schemeClr val="tx1">
                    <a:lumMod val="95000"/>
                    <a:lumOff val="5000"/>
                  </a:schemeClr>
                </a:solidFill>
              </a:rPr>
              <a:t>Choice Experiments (CE)</a:t>
            </a:r>
          </a:p>
          <a:p>
            <a:pPr marL="1040130" lvl="1" indent="-308609" defTabSz="525779">
              <a:spcBef>
                <a:spcPts val="1400"/>
              </a:spcBef>
              <a:buSzPct val="100000"/>
              <a:buChar char="•"/>
              <a:defRPr sz="3239"/>
            </a:pPr>
            <a:r>
              <a:rPr sz="3200" dirty="0">
                <a:solidFill>
                  <a:schemeClr val="tx1">
                    <a:lumMod val="95000"/>
                    <a:lumOff val="5000"/>
                  </a:schemeClr>
                </a:solidFill>
              </a:rPr>
              <a:t>Based on choices between hypothetical goods with varying attributes, including environmental attributes and price</a:t>
            </a:r>
          </a:p>
          <a:p>
            <a:pPr marL="1040130" lvl="1" indent="-308609" defTabSz="525779">
              <a:spcBef>
                <a:spcPts val="1400"/>
              </a:spcBef>
              <a:buSzPct val="100000"/>
              <a:buChar char="•"/>
              <a:defRPr sz="3239"/>
            </a:pPr>
            <a:r>
              <a:rPr sz="3200" dirty="0">
                <a:solidFill>
                  <a:schemeClr val="tx1">
                    <a:lumMod val="95000"/>
                    <a:lumOff val="5000"/>
                  </a:schemeClr>
                </a:solidFill>
              </a:rPr>
              <a:t>Also popular in transport, and in market research (‘conjoint analysis’)</a:t>
            </a:r>
          </a:p>
        </p:txBody>
      </p:sp>
      <p:sp>
        <p:nvSpPr>
          <p:cNvPr id="919" name="What would you pay for this good?"/>
          <p:cNvSpPr txBox="1"/>
          <p:nvPr/>
        </p:nvSpPr>
        <p:spPr>
          <a:xfrm>
            <a:off x="9245600" y="2399975"/>
            <a:ext cx="3572933" cy="10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lnSpc>
                <a:spcPct val="80000"/>
              </a:lnSpc>
              <a:defRPr sz="2400" b="1" i="1">
                <a:solidFill>
                  <a:srgbClr val="F5EC00"/>
                </a:solidFill>
                <a:latin typeface="+mn-lt"/>
                <a:ea typeface="+mn-ea"/>
                <a:cs typeface="+mn-cs"/>
                <a:sym typeface="Myriad Pro"/>
              </a:defRPr>
            </a:lvl1pPr>
          </a:lstStyle>
          <a:p>
            <a:r>
              <a:rPr sz="3600" dirty="0">
                <a:solidFill>
                  <a:schemeClr val="tx1">
                    <a:lumMod val="95000"/>
                    <a:lumOff val="5000"/>
                  </a:schemeClr>
                </a:solidFill>
                <a:latin typeface="Candara" panose="020E0502030303020204" pitchFamily="34" charset="0"/>
              </a:rPr>
              <a:t>What would you pay for this good?</a:t>
            </a:r>
          </a:p>
        </p:txBody>
      </p:sp>
      <p:sp>
        <p:nvSpPr>
          <p:cNvPr id="920" name="Would you pay £X for good A,  £Y for good B,  or neither?"/>
          <p:cNvSpPr txBox="1"/>
          <p:nvPr/>
        </p:nvSpPr>
        <p:spPr>
          <a:xfrm>
            <a:off x="9245600" y="4876800"/>
            <a:ext cx="3352800" cy="1886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r">
              <a:lnSpc>
                <a:spcPct val="80000"/>
              </a:lnSpc>
              <a:defRPr sz="2400" b="1" i="1">
                <a:solidFill>
                  <a:srgbClr val="F5EC00"/>
                </a:solidFill>
                <a:latin typeface="+mn-lt"/>
                <a:ea typeface="+mn-ea"/>
                <a:cs typeface="+mn-cs"/>
                <a:sym typeface="Myriad Pro"/>
              </a:defRPr>
            </a:pPr>
            <a:r>
              <a:rPr sz="3600" dirty="0">
                <a:solidFill>
                  <a:schemeClr val="tx1">
                    <a:lumMod val="95000"/>
                    <a:lumOff val="5000"/>
                  </a:schemeClr>
                </a:solidFill>
                <a:latin typeface="Candara" panose="020E0502030303020204" pitchFamily="34" charset="0"/>
              </a:rPr>
              <a:t>Would you pay</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£X for good A,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£Y for good B,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or neither?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18">
                                            <p:txEl>
                                              <p:pRg st="2" end="2"/>
                                            </p:txEl>
                                          </p:spTgt>
                                        </p:tgtEl>
                                        <p:attrNameLst>
                                          <p:attrName>style.visibility</p:attrName>
                                        </p:attrNameLst>
                                      </p:cBhvr>
                                      <p:to>
                                        <p:strVal val="visible"/>
                                      </p:to>
                                    </p:set>
                                    <p:animEffect transition="in" filter="dissolve">
                                      <p:cBhvr>
                                        <p:cTn id="7" dur="300"/>
                                        <p:tgtEl>
                                          <p:spTgt spid="91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918">
                                            <p:txEl>
                                              <p:pRg st="3" end="3"/>
                                            </p:txEl>
                                          </p:spTgt>
                                        </p:tgtEl>
                                        <p:attrNameLst>
                                          <p:attrName>style.visibility</p:attrName>
                                        </p:attrNameLst>
                                      </p:cBhvr>
                                      <p:to>
                                        <p:strVal val="visible"/>
                                      </p:to>
                                    </p:set>
                                    <p:animEffect transition="in" filter="dissolve">
                                      <p:cBhvr>
                                        <p:cTn id="10" dur="300"/>
                                        <p:tgtEl>
                                          <p:spTgt spid="91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918">
                                            <p:txEl>
                                              <p:pRg st="4" end="4"/>
                                            </p:txEl>
                                          </p:spTgt>
                                        </p:tgtEl>
                                        <p:attrNameLst>
                                          <p:attrName>style.visibility</p:attrName>
                                        </p:attrNameLst>
                                      </p:cBhvr>
                                      <p:to>
                                        <p:strVal val="visible"/>
                                      </p:to>
                                    </p:set>
                                    <p:animEffect transition="in" filter="dissolve">
                                      <p:cBhvr>
                                        <p:cTn id="13" dur="300"/>
                                        <p:tgtEl>
                                          <p:spTgt spid="918">
                                            <p:txEl>
                                              <p:pRg st="4" end="4"/>
                                            </p:txEl>
                                          </p:spTgt>
                                        </p:tgtEl>
                                      </p:cBhvr>
                                    </p:animEffect>
                                  </p:childTnLst>
                                </p:cTn>
                              </p:par>
                            </p:childTnLst>
                          </p:cTn>
                        </p:par>
                        <p:par>
                          <p:cTn id="14" fill="hold">
                            <p:stCondLst>
                              <p:cond delay="300"/>
                            </p:stCondLst>
                            <p:childTnLst>
                              <p:par>
                                <p:cTn id="15" presetID="9" presetClass="entr" fill="hold" grpId="2" nodeType="afterEffect">
                                  <p:stCondLst>
                                    <p:cond delay="0"/>
                                  </p:stCondLst>
                                  <p:iterate>
                                    <p:tmAbs val="0"/>
                                  </p:iterate>
                                  <p:childTnLst>
                                    <p:set>
                                      <p:cBhvr>
                                        <p:cTn id="16" fill="hold"/>
                                        <p:tgtEl>
                                          <p:spTgt spid="920"/>
                                        </p:tgtEl>
                                        <p:attrNameLst>
                                          <p:attrName>style.visibility</p:attrName>
                                        </p:attrNameLst>
                                      </p:cBhvr>
                                      <p:to>
                                        <p:strVal val="visible"/>
                                      </p:to>
                                    </p:set>
                                    <p:animEffect transition="in" filter="dissolve">
                                      <p:cBhvr>
                                        <p:cTn id="17" dur="5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1" build="p" advAuto="0"/>
      <p:bldP spid="920"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0" name="Choice card 2 web.jpg" descr="Choice card 2 web.jpg"/>
          <p:cNvPicPr>
            <a:picLocks noChangeAspect="1"/>
          </p:cNvPicPr>
          <p:nvPr/>
        </p:nvPicPr>
        <p:blipFill>
          <a:blip r:embed="rId3"/>
          <a:stretch>
            <a:fillRect/>
          </a:stretch>
        </p:blipFill>
        <p:spPr>
          <a:xfrm>
            <a:off x="-2" y="0"/>
            <a:ext cx="12973235" cy="97536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4" name="Choice card 3 web.jpg" descr="Choice card 3 web.jpg"/>
          <p:cNvPicPr>
            <a:picLocks noChangeAspect="1"/>
          </p:cNvPicPr>
          <p:nvPr/>
        </p:nvPicPr>
        <p:blipFill>
          <a:blip r:embed="rId3"/>
          <a:stretch>
            <a:fillRect/>
          </a:stretch>
        </p:blipFill>
        <p:spPr>
          <a:xfrm>
            <a:off x="0" y="0"/>
            <a:ext cx="13004800" cy="9796316"/>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Choice card 1 web.jpg" descr="Choice card 1 web.jpg"/>
          <p:cNvPicPr>
            <a:picLocks noChangeAspect="1"/>
          </p:cNvPicPr>
          <p:nvPr/>
        </p:nvPicPr>
        <p:blipFill>
          <a:blip r:embed="rId3"/>
          <a:stretch>
            <a:fillRect/>
          </a:stretch>
        </p:blipFill>
        <p:spPr>
          <a:xfrm>
            <a:off x="2177825" y="1564640"/>
            <a:ext cx="8699500" cy="6540500"/>
          </a:xfrm>
          <a:prstGeom prst="rect">
            <a:avLst/>
          </a:prstGeom>
          <a:ln w="12700">
            <a:miter lim="400000"/>
          </a:ln>
        </p:spPr>
      </p:pic>
      <p:sp>
        <p:nvSpPr>
          <p:cNvPr id="1119" name="Labels"/>
          <p:cNvSpPr txBox="1"/>
          <p:nvPr/>
        </p:nvSpPr>
        <p:spPr>
          <a:xfrm>
            <a:off x="11452228" y="1535430"/>
            <a:ext cx="99243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Labels</a:t>
            </a:r>
          </a:p>
        </p:txBody>
      </p:sp>
      <p:sp>
        <p:nvSpPr>
          <p:cNvPr id="1120" name="Line"/>
          <p:cNvSpPr/>
          <p:nvPr/>
        </p:nvSpPr>
        <p:spPr>
          <a:xfrm>
            <a:off x="11007516" y="1751456"/>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1" name="Attributes"/>
          <p:cNvSpPr txBox="1"/>
          <p:nvPr/>
        </p:nvSpPr>
        <p:spPr>
          <a:xfrm>
            <a:off x="2221534" y="760730"/>
            <a:ext cx="150236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Attributes</a:t>
            </a:r>
          </a:p>
        </p:txBody>
      </p:sp>
      <p:sp>
        <p:nvSpPr>
          <p:cNvPr id="1122" name="Line"/>
          <p:cNvSpPr/>
          <p:nvPr/>
        </p:nvSpPr>
        <p:spPr>
          <a:xfrm flipV="1">
            <a:off x="2971799" y="1159215"/>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3" name="Options or alternatives"/>
          <p:cNvSpPr txBox="1"/>
          <p:nvPr/>
        </p:nvSpPr>
        <p:spPr>
          <a:xfrm>
            <a:off x="5743093" y="760730"/>
            <a:ext cx="3216554"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000000"/>
                </a:solidFill>
                <a:latin typeface="+mn-lt"/>
                <a:ea typeface="+mn-ea"/>
                <a:cs typeface="+mn-cs"/>
                <a:sym typeface="Myriad Pro"/>
              </a:defRPr>
            </a:pPr>
            <a:r>
              <a:t>Options</a:t>
            </a:r>
            <a:r>
              <a:rPr b="0"/>
              <a:t> or </a:t>
            </a:r>
            <a:r>
              <a:t>alternatives</a:t>
            </a:r>
          </a:p>
        </p:txBody>
      </p:sp>
      <p:sp>
        <p:nvSpPr>
          <p:cNvPr id="1124" name="Line"/>
          <p:cNvSpPr/>
          <p:nvPr/>
        </p:nvSpPr>
        <p:spPr>
          <a:xfrm flipV="1">
            <a:off x="5105400" y="1187315"/>
            <a:ext cx="2245629" cy="26967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5" name="Line"/>
          <p:cNvSpPr/>
          <p:nvPr/>
        </p:nvSpPr>
        <p:spPr>
          <a:xfrm flipV="1">
            <a:off x="7353300" y="1155700"/>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6" name="Line"/>
          <p:cNvSpPr/>
          <p:nvPr/>
        </p:nvSpPr>
        <p:spPr>
          <a:xfrm flipH="1" flipV="1">
            <a:off x="7353300" y="1193800"/>
            <a:ext cx="2245629" cy="269669"/>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7" name="Status-quo option"/>
          <p:cNvSpPr txBox="1"/>
          <p:nvPr/>
        </p:nvSpPr>
        <p:spPr>
          <a:xfrm>
            <a:off x="11457736" y="7740650"/>
            <a:ext cx="1193801"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2400" b="1">
                <a:solidFill>
                  <a:srgbClr val="000000"/>
                </a:solidFill>
                <a:latin typeface="+mn-lt"/>
                <a:ea typeface="+mn-ea"/>
                <a:cs typeface="+mn-cs"/>
                <a:sym typeface="Myriad Pro"/>
              </a:defRPr>
            </a:lvl1pPr>
          </a:lstStyle>
          <a:p>
            <a:r>
              <a:t>Status-quo option</a:t>
            </a:r>
          </a:p>
        </p:txBody>
      </p:sp>
      <p:sp>
        <p:nvSpPr>
          <p:cNvPr id="1128" name="Line"/>
          <p:cNvSpPr/>
          <p:nvPr/>
        </p:nvSpPr>
        <p:spPr>
          <a:xfrm>
            <a:off x="11010900" y="78867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9" name="Levels"/>
          <p:cNvSpPr txBox="1"/>
          <p:nvPr/>
        </p:nvSpPr>
        <p:spPr>
          <a:xfrm>
            <a:off x="11453469" y="4316730"/>
            <a:ext cx="175260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400" b="1">
                <a:solidFill>
                  <a:srgbClr val="000000"/>
                </a:solidFill>
                <a:latin typeface="+mn-lt"/>
                <a:ea typeface="+mn-ea"/>
                <a:cs typeface="+mn-cs"/>
                <a:sym typeface="Myriad Pro"/>
              </a:defRPr>
            </a:lvl1pPr>
          </a:lstStyle>
          <a:p>
            <a:r>
              <a:t>Levels</a:t>
            </a:r>
          </a:p>
        </p:txBody>
      </p:sp>
      <p:sp>
        <p:nvSpPr>
          <p:cNvPr id="1130" name="Line"/>
          <p:cNvSpPr/>
          <p:nvPr/>
        </p:nvSpPr>
        <p:spPr>
          <a:xfrm flipV="1">
            <a:off x="10401299" y="4499123"/>
            <a:ext cx="944397" cy="45983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1" name="Line"/>
          <p:cNvSpPr/>
          <p:nvPr/>
        </p:nvSpPr>
        <p:spPr>
          <a:xfrm flipV="1">
            <a:off x="8140700" y="4501953"/>
            <a:ext cx="3210377" cy="463747"/>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2" name="Line"/>
          <p:cNvSpPr/>
          <p:nvPr/>
        </p:nvSpPr>
        <p:spPr>
          <a:xfrm flipV="1">
            <a:off x="5979053" y="4502084"/>
            <a:ext cx="5373145" cy="453522"/>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3" name="Price attribute"/>
          <p:cNvSpPr txBox="1"/>
          <p:nvPr/>
        </p:nvSpPr>
        <p:spPr>
          <a:xfrm>
            <a:off x="105562" y="3992880"/>
            <a:ext cx="1498601" cy="777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400" b="1">
                <a:solidFill>
                  <a:srgbClr val="000000"/>
                </a:solidFill>
                <a:latin typeface="+mn-lt"/>
                <a:ea typeface="+mn-ea"/>
                <a:cs typeface="+mn-cs"/>
                <a:sym typeface="Myriad Pro"/>
              </a:defRPr>
            </a:lvl1pPr>
          </a:lstStyle>
          <a:p>
            <a:r>
              <a:t>Price attribute</a:t>
            </a:r>
          </a:p>
        </p:txBody>
      </p:sp>
      <p:sp>
        <p:nvSpPr>
          <p:cNvPr id="1134" name="Line"/>
          <p:cNvSpPr/>
          <p:nvPr/>
        </p:nvSpPr>
        <p:spPr>
          <a:xfrm flipH="1">
            <a:off x="1701800" y="43942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5" name="electricitysurvey.com"/>
          <p:cNvSpPr txBox="1"/>
          <p:nvPr/>
        </p:nvSpPr>
        <p:spPr>
          <a:xfrm>
            <a:off x="6399311" y="8432800"/>
            <a:ext cx="4443463"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electricitysurvey.com</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9" name="Choice card 1 web.jpg" descr="Choice card 1 web.jpg"/>
          <p:cNvPicPr>
            <a:picLocks noChangeAspect="1"/>
          </p:cNvPicPr>
          <p:nvPr/>
        </p:nvPicPr>
        <p:blipFill>
          <a:blip r:embed="rId2"/>
          <a:stretch>
            <a:fillRect/>
          </a:stretch>
        </p:blipFill>
        <p:spPr>
          <a:xfrm>
            <a:off x="2146300" y="1600200"/>
            <a:ext cx="8699500" cy="6540500"/>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Choice modelling: better than CV?"/>
          <p:cNvSpPr txBox="1">
            <a:spLocks noGrp="1"/>
          </p:cNvSpPr>
          <p:nvPr>
            <p:ph type="title"/>
          </p:nvPr>
        </p:nvSpPr>
        <p:spPr>
          <a:prstGeom prst="rect">
            <a:avLst/>
          </a:prstGeom>
        </p:spPr>
        <p:txBody>
          <a:bodyPr/>
          <a:lstStyle/>
          <a:p>
            <a:r>
              <a:t>Choice modelling: better than CV?</a:t>
            </a:r>
          </a:p>
        </p:txBody>
      </p:sp>
      <p:sp>
        <p:nvSpPr>
          <p:cNvPr id="1143" name="WTP for attributes…"/>
          <p:cNvSpPr txBox="1">
            <a:spLocks noGrp="1"/>
          </p:cNvSpPr>
          <p:nvPr>
            <p:ph type="body" idx="1"/>
          </p:nvPr>
        </p:nvSpPr>
        <p:spPr>
          <a:xfrm>
            <a:off x="812800" y="1625600"/>
            <a:ext cx="11297920" cy="7315200"/>
          </a:xfrm>
          <a:prstGeom prst="rect">
            <a:avLst/>
          </a:prstGeom>
        </p:spPr>
        <p:txBody>
          <a:bodyPr>
            <a:normAutofit/>
          </a:bodyPr>
          <a:lstStyle/>
          <a:p>
            <a:pPr marL="457200" indent="-457200" defTabSz="420624">
              <a:spcBef>
                <a:spcPts val="1100"/>
              </a:spcBef>
              <a:defRPr sz="4320"/>
            </a:pPr>
            <a:r>
              <a:rPr sz="3900" dirty="0"/>
              <a:t>WTP for attributes</a:t>
            </a:r>
          </a:p>
          <a:p>
            <a:pPr marL="832104" lvl="1" indent="-246888" defTabSz="420624">
              <a:spcBef>
                <a:spcPts val="1100"/>
              </a:spcBef>
              <a:buSzPct val="100000"/>
              <a:buChar char="•"/>
              <a:defRPr sz="2592"/>
            </a:pPr>
            <a:r>
              <a:rPr sz="3200" dirty="0"/>
              <a:t>Multidimensional change</a:t>
            </a:r>
          </a:p>
          <a:p>
            <a:pPr marL="832104" lvl="1" indent="-246888" defTabSz="420624">
              <a:spcBef>
                <a:spcPts val="1100"/>
              </a:spcBef>
              <a:buSzPct val="100000"/>
              <a:buChar char="•"/>
              <a:defRPr sz="2592"/>
            </a:pPr>
            <a:r>
              <a:rPr sz="3200" dirty="0"/>
              <a:t>Infer WTP for projects nobody was asked about — by combining attributes post-hoc</a:t>
            </a:r>
            <a:r>
              <a:rPr dirty="0"/>
              <a:t/>
            </a:r>
            <a:br>
              <a:rPr dirty="0"/>
            </a:br>
            <a:endParaRPr dirty="0"/>
          </a:p>
          <a:p>
            <a:pPr marL="457200" indent="-457200" defTabSz="420624">
              <a:spcBef>
                <a:spcPts val="1100"/>
              </a:spcBef>
              <a:defRPr sz="4320"/>
            </a:pPr>
            <a:r>
              <a:rPr sz="3900" dirty="0"/>
              <a:t>Diffuse cost focus</a:t>
            </a:r>
          </a:p>
          <a:p>
            <a:pPr marL="832104" lvl="1" indent="-246888" defTabSz="420624">
              <a:spcBef>
                <a:spcPts val="1100"/>
              </a:spcBef>
              <a:buSzPct val="100000"/>
              <a:buChar char="•"/>
              <a:defRPr sz="2592"/>
            </a:pPr>
            <a:r>
              <a:rPr sz="3200" dirty="0"/>
              <a:t>WTP is implicit</a:t>
            </a:r>
          </a:p>
          <a:p>
            <a:pPr marL="832104" lvl="1" indent="-246888" defTabSz="420624">
              <a:spcBef>
                <a:spcPts val="1100"/>
              </a:spcBef>
              <a:buSzPct val="100000"/>
              <a:buChar char="•"/>
              <a:defRPr sz="2592"/>
            </a:pPr>
            <a:r>
              <a:rPr sz="3200" dirty="0"/>
              <a:t>Fewer protests </a:t>
            </a:r>
            <a:r>
              <a:rPr dirty="0"/>
              <a:t/>
            </a:r>
            <a:br>
              <a:rPr dirty="0"/>
            </a:br>
            <a:endParaRPr dirty="0"/>
          </a:p>
          <a:p>
            <a:pPr marL="457200" indent="-457200" defTabSz="420624">
              <a:spcBef>
                <a:spcPts val="1100"/>
              </a:spcBef>
              <a:defRPr sz="4320"/>
            </a:pPr>
            <a:r>
              <a:rPr sz="3900" dirty="0"/>
              <a:t>More familiar, more like market choices</a:t>
            </a:r>
            <a:r>
              <a:rPr sz="1500" dirty="0"/>
              <a:t/>
            </a:r>
            <a:br>
              <a:rPr sz="1500" dirty="0"/>
            </a:br>
            <a:endParaRPr sz="1500" dirty="0"/>
          </a:p>
          <a:p>
            <a:pPr marL="457200" indent="-457200" defTabSz="420624">
              <a:spcBef>
                <a:spcPts val="1100"/>
              </a:spcBef>
              <a:defRPr sz="4320"/>
            </a:pPr>
            <a:r>
              <a:rPr sz="3900" dirty="0"/>
              <a:t>Less yea-saying,</a:t>
            </a:r>
            <a:r>
              <a:rPr lang="en-GB" sz="3900" dirty="0"/>
              <a:t> </a:t>
            </a:r>
            <a:r>
              <a:rPr sz="3900" dirty="0"/>
              <a:t>nay-saying</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Choice modelling: worse than CV?"/>
          <p:cNvSpPr txBox="1">
            <a:spLocks noGrp="1"/>
          </p:cNvSpPr>
          <p:nvPr>
            <p:ph type="title"/>
          </p:nvPr>
        </p:nvSpPr>
        <p:spPr>
          <a:prstGeom prst="rect">
            <a:avLst/>
          </a:prstGeom>
        </p:spPr>
        <p:txBody>
          <a:bodyPr/>
          <a:lstStyle/>
          <a:p>
            <a:r>
              <a:t>Choice modelling: worse than CV?</a:t>
            </a:r>
          </a:p>
        </p:txBody>
      </p:sp>
      <p:sp>
        <p:nvSpPr>
          <p:cNvPr id="1146" name="Cognitive burden for respondents…"/>
          <p:cNvSpPr txBox="1">
            <a:spLocks noGrp="1"/>
          </p:cNvSpPr>
          <p:nvPr>
            <p:ph type="body" idx="1"/>
          </p:nvPr>
        </p:nvSpPr>
        <p:spPr>
          <a:xfrm>
            <a:off x="812800" y="1625600"/>
            <a:ext cx="9906000" cy="7315200"/>
          </a:xfrm>
          <a:prstGeom prst="rect">
            <a:avLst/>
          </a:prstGeom>
        </p:spPr>
        <p:txBody>
          <a:bodyPr/>
          <a:lstStyle/>
          <a:p>
            <a:pPr marL="635000" indent="-635000"/>
            <a:r>
              <a:rPr dirty="0"/>
              <a:t>Cognitive burden for respondents</a:t>
            </a:r>
          </a:p>
          <a:p>
            <a:pPr marL="1155700" lvl="1" indent="-342900">
              <a:buSzPct val="100000"/>
              <a:buChar char="•"/>
            </a:pPr>
            <a:r>
              <a:rPr dirty="0"/>
              <a:t>Satisficing, heuristics (e.g. look at one attribute only)</a:t>
            </a:r>
            <a:br>
              <a:rPr dirty="0"/>
            </a:br>
            <a:endParaRPr dirty="0"/>
          </a:p>
          <a:p>
            <a:pPr marL="635000" indent="-635000"/>
            <a:r>
              <a:rPr dirty="0"/>
              <a:t>Technical complexity for researchers</a:t>
            </a:r>
          </a:p>
          <a:p>
            <a:pPr marL="1155700" lvl="1" indent="-342900">
              <a:buSzPct val="100000"/>
              <a:buChar char="•"/>
            </a:pPr>
            <a:r>
              <a:rPr dirty="0"/>
              <a:t>Design + analysis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hoice experiments: step-by-step"/>
          <p:cNvSpPr txBox="1">
            <a:spLocks noGrp="1"/>
          </p:cNvSpPr>
          <p:nvPr>
            <p:ph type="title"/>
          </p:nvPr>
        </p:nvSpPr>
        <p:spPr>
          <a:prstGeom prst="rect">
            <a:avLst/>
          </a:prstGeom>
        </p:spPr>
        <p:txBody>
          <a:bodyPr/>
          <a:lstStyle/>
          <a:p>
            <a:r>
              <a:t>Choice experiments: step-by-step</a:t>
            </a:r>
          </a:p>
        </p:txBody>
      </p:sp>
      <p:sp>
        <p:nvSpPr>
          <p:cNvPr id="1151" name="Same as CV, plus:…"/>
          <p:cNvSpPr txBox="1">
            <a:spLocks noGrp="1"/>
          </p:cNvSpPr>
          <p:nvPr>
            <p:ph type="body" idx="1"/>
          </p:nvPr>
        </p:nvSpPr>
        <p:spPr>
          <a:prstGeom prst="rect">
            <a:avLst/>
          </a:prstGeom>
        </p:spPr>
        <p:txBody>
          <a:bodyPr>
            <a:normAutofit/>
          </a:bodyPr>
          <a:lstStyle/>
          <a:p>
            <a:r>
              <a:rPr sz="4000" dirty="0"/>
              <a:t>Same as CV, plus:</a:t>
            </a:r>
          </a:p>
          <a:p>
            <a:pPr lvl="1"/>
            <a:r>
              <a:rPr sz="3600" dirty="0"/>
              <a:t>What attributes?</a:t>
            </a:r>
          </a:p>
          <a:p>
            <a:pPr lvl="1"/>
            <a:r>
              <a:rPr sz="3600" dirty="0"/>
              <a:t>What levels?</a:t>
            </a:r>
          </a:p>
          <a:p>
            <a:pPr lvl="1"/>
            <a:r>
              <a:rPr sz="3600" dirty="0"/>
              <a:t>Construct choice sets</a:t>
            </a:r>
            <a:br>
              <a:rPr sz="3600" dirty="0"/>
            </a:br>
            <a:endParaRPr sz="2400" dirty="0"/>
          </a:p>
          <a:p>
            <a:r>
              <a:rPr sz="4000" dirty="0"/>
              <a:t>Analysis</a:t>
            </a:r>
          </a:p>
          <a:p>
            <a:pPr lvl="1"/>
            <a:r>
              <a:rPr sz="3600" dirty="0"/>
              <a:t>Random Utility Model </a:t>
            </a:r>
            <a:br>
              <a:rPr sz="3600" dirty="0"/>
            </a:br>
            <a:r>
              <a:rPr sz="3600" dirty="0"/>
              <a:t>— same as for travel cost, </a:t>
            </a:r>
            <a:r>
              <a:rPr lang="en-GB" sz="3600" dirty="0"/>
              <a:t>last</a:t>
            </a:r>
            <a:r>
              <a:rPr sz="3600" dirty="0"/>
              <a:t> week</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6" name="Model of discrete choice"/>
          <p:cNvSpPr txBox="1">
            <a:spLocks noGrp="1"/>
          </p:cNvSpPr>
          <p:nvPr>
            <p:ph type="title"/>
          </p:nvPr>
        </p:nvSpPr>
        <p:spPr>
          <a:prstGeom prst="rect">
            <a:avLst/>
          </a:prstGeom>
        </p:spPr>
        <p:txBody>
          <a:bodyPr/>
          <a:lstStyle/>
          <a:p>
            <a:r>
              <a:t>Model of discrete choice</a:t>
            </a:r>
          </a:p>
        </p:txBody>
      </p:sp>
      <p:sp>
        <p:nvSpPr>
          <p:cNvPr id="1157" name="Individual i  chooses option g  out of j = 1, …, J…"/>
          <p:cNvSpPr txBox="1">
            <a:spLocks noGrp="1"/>
          </p:cNvSpPr>
          <p:nvPr>
            <p:ph type="body" idx="1"/>
          </p:nvPr>
        </p:nvSpPr>
        <p:spPr>
          <a:prstGeom prst="rect">
            <a:avLst/>
          </a:prstGeom>
        </p:spPr>
        <p:txBody>
          <a:bodyPr>
            <a:normAutofit/>
          </a:bodyPr>
          <a:lstStyle/>
          <a:p>
            <a:pPr marL="635000" indent="-635000"/>
            <a:r>
              <a:rPr sz="3600" dirty="0"/>
              <a:t>Individual </a:t>
            </a:r>
            <a:r>
              <a:rPr sz="3600" i="1" dirty="0" err="1"/>
              <a:t>i</a:t>
            </a:r>
            <a:r>
              <a:rPr sz="3600" dirty="0"/>
              <a:t> chooses option </a:t>
            </a:r>
            <a:r>
              <a:rPr sz="3600" i="1" dirty="0"/>
              <a:t>g </a:t>
            </a:r>
            <a:r>
              <a:rPr sz="3600" dirty="0"/>
              <a:t>out of </a:t>
            </a:r>
            <a:r>
              <a:rPr sz="3600" i="1" dirty="0"/>
              <a:t>j </a:t>
            </a:r>
            <a:r>
              <a:rPr lang="en-GB" sz="3600" i="1" dirty="0"/>
              <a:t>=</a:t>
            </a:r>
            <a:r>
              <a:rPr sz="3600" dirty="0"/>
              <a:t> 1, …, </a:t>
            </a:r>
            <a:r>
              <a:rPr sz="3600" i="1" dirty="0"/>
              <a:t>J</a:t>
            </a:r>
          </a:p>
          <a:p>
            <a:pPr marL="635000" indent="-635000"/>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600" dirty="0"/>
              <a:t>Decompose </a:t>
            </a:r>
            <a:r>
              <a:rPr sz="3600" i="1" dirty="0"/>
              <a:t>u </a:t>
            </a:r>
            <a:r>
              <a:rPr sz="3600" dirty="0"/>
              <a:t>into deterministic and stochastic (</a:t>
            </a:r>
            <a:r>
              <a:rPr sz="3600" b="1" dirty="0"/>
              <a:t>random</a:t>
            </a:r>
            <a:r>
              <a:rPr sz="3600" dirty="0"/>
              <a:t>) parts</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157">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15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1" build="p"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1" name="vij — model linearly"/>
          <p:cNvSpPr txBox="1">
            <a:spLocks noGrp="1"/>
          </p:cNvSpPr>
          <p:nvPr>
            <p:ph type="title"/>
          </p:nvPr>
        </p:nvSpPr>
        <p:spPr>
          <a:prstGeom prst="rect">
            <a:avLst/>
          </a:prstGeom>
        </p:spPr>
        <p:txBody>
          <a:bodyPr/>
          <a:lstStyle/>
          <a:p>
            <a:r>
              <a:rPr i="1"/>
              <a:t>v</a:t>
            </a:r>
            <a:r>
              <a:rPr i="1" baseline="-5999"/>
              <a:t>ij</a:t>
            </a:r>
            <a:r>
              <a:rPr i="1"/>
              <a:t> </a:t>
            </a:r>
            <a:r>
              <a:t>— model linearly</a:t>
            </a:r>
          </a:p>
        </p:txBody>
      </p:sp>
      <p:sp>
        <p:nvSpPr>
          <p:cNvPr id="1162" name="m = income…"/>
          <p:cNvSpPr txBox="1">
            <a:spLocks noGrp="1"/>
          </p:cNvSpPr>
          <p:nvPr>
            <p:ph type="body" idx="1"/>
          </p:nvPr>
        </p:nvSpPr>
        <p:spPr>
          <a:prstGeom prst="rect">
            <a:avLst/>
          </a:prstGeom>
        </p:spPr>
        <p:txBody>
          <a:bodyPr>
            <a:normAutofit/>
          </a:bodyPr>
          <a:lstStyle/>
          <a:p>
            <a:pPr marL="635000" indent="-635000">
              <a:defRPr i="1"/>
            </a:pPr>
            <a:r>
              <a:rPr sz="3600" dirty="0"/>
              <a:t>m </a:t>
            </a:r>
            <a:r>
              <a:rPr sz="3600" i="0" dirty="0"/>
              <a:t>= income</a:t>
            </a:r>
          </a:p>
          <a:p>
            <a:pPr marL="635000" indent="-635000">
              <a:defRPr i="1"/>
            </a:pPr>
            <a:r>
              <a:rPr sz="3600" dirty="0"/>
              <a:t>p</a:t>
            </a:r>
            <a:r>
              <a:rPr sz="3600" i="0" dirty="0"/>
              <a:t> = price</a:t>
            </a:r>
          </a:p>
          <a:p>
            <a:pPr marL="635000" indent="-635000">
              <a:defRPr i="1"/>
            </a:pPr>
            <a:r>
              <a:rPr sz="3600" dirty="0" err="1"/>
              <a:t>q</a:t>
            </a:r>
            <a:r>
              <a:rPr sz="3600" baseline="-5999" dirty="0" err="1"/>
              <a:t>n</a:t>
            </a:r>
            <a:r>
              <a:rPr sz="3600" i="0" dirty="0"/>
              <a:t> = levels of attributes</a:t>
            </a:r>
            <a:br>
              <a:rPr sz="3600" i="0" dirty="0"/>
            </a:br>
            <a:endParaRPr sz="3600" i="0" dirty="0"/>
          </a:p>
          <a:p>
            <a:pPr marL="635000" indent="-635000">
              <a:defRPr i="1"/>
            </a:pPr>
            <a:r>
              <a:rPr sz="3600" dirty="0" err="1"/>
              <a:t>v</a:t>
            </a:r>
            <a:r>
              <a:rPr sz="3600" baseline="-5999" dirty="0" err="1"/>
              <a:t>ij</a:t>
            </a:r>
            <a:r>
              <a:rPr sz="3600" dirty="0"/>
              <a:t> </a:t>
            </a:r>
            <a:r>
              <a:rPr sz="3600" i="0" dirty="0"/>
              <a:t>= </a:t>
            </a:r>
            <a:r>
              <a:rPr sz="3600" dirty="0"/>
              <a:t>β</a:t>
            </a:r>
            <a:r>
              <a:rPr sz="3600" baseline="-5999" dirty="0"/>
              <a:t>0</a:t>
            </a:r>
            <a:r>
              <a:rPr sz="3600" dirty="0"/>
              <a:t>(m</a:t>
            </a:r>
            <a:r>
              <a:rPr sz="3600" baseline="-5999" dirty="0"/>
              <a:t>i</a:t>
            </a:r>
            <a:r>
              <a:rPr sz="3600" dirty="0"/>
              <a:t> – </a:t>
            </a:r>
            <a:r>
              <a:rPr sz="3600" dirty="0" err="1"/>
              <a:t>p</a:t>
            </a:r>
            <a:r>
              <a:rPr sz="3600" baseline="-5999" dirty="0" err="1"/>
              <a:t>ij</a:t>
            </a:r>
            <a:r>
              <a:rPr sz="3600" dirty="0"/>
              <a:t>) + β</a:t>
            </a:r>
            <a:r>
              <a:rPr sz="3600" baseline="-5999" dirty="0"/>
              <a:t>1</a:t>
            </a:r>
            <a:r>
              <a:rPr sz="3600" dirty="0"/>
              <a:t>q</a:t>
            </a:r>
            <a:r>
              <a:rPr sz="3600" baseline="-5999" dirty="0"/>
              <a:t>1j</a:t>
            </a:r>
            <a:r>
              <a:rPr sz="3600" dirty="0"/>
              <a:t> + β</a:t>
            </a:r>
            <a:r>
              <a:rPr sz="3600" baseline="-5999" dirty="0"/>
              <a:t>2</a:t>
            </a:r>
            <a:r>
              <a:rPr sz="3600" dirty="0"/>
              <a:t>q</a:t>
            </a:r>
            <a:r>
              <a:rPr sz="3600" baseline="-5999" dirty="0"/>
              <a:t>2j</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6"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1167" name="εij — assume Gumbel distribution"/>
          <p:cNvSpPr txBox="1">
            <a:spLocks noGrp="1"/>
          </p:cNvSpPr>
          <p:nvPr>
            <p:ph type="title"/>
          </p:nvPr>
        </p:nvSpPr>
        <p:spPr>
          <a:prstGeom prst="rect">
            <a:avLst/>
          </a:prstGeom>
        </p:spPr>
        <p:txBody>
          <a:bodyPr/>
          <a:lstStyle/>
          <a:p>
            <a:r>
              <a:rPr i="1"/>
              <a:t>ε</a:t>
            </a:r>
            <a:r>
              <a:rPr i="1" baseline="-5999"/>
              <a:t>ij</a:t>
            </a:r>
            <a:r>
              <a:t> — assume Gumbel distribution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P: many strengths"/>
          <p:cNvSpPr txBox="1">
            <a:spLocks noGrp="1"/>
          </p:cNvSpPr>
          <p:nvPr>
            <p:ph type="title"/>
          </p:nvPr>
        </p:nvSpPr>
        <p:spPr>
          <a:prstGeom prst="rect">
            <a:avLst/>
          </a:prstGeom>
        </p:spPr>
        <p:txBody>
          <a:bodyPr/>
          <a:lstStyle/>
          <a:p>
            <a:r>
              <a:rPr dirty="0">
                <a:solidFill>
                  <a:schemeClr val="tx1">
                    <a:lumMod val="95000"/>
                    <a:lumOff val="5000"/>
                  </a:schemeClr>
                </a:solidFill>
              </a:rPr>
              <a:t>SP: many strengths</a:t>
            </a:r>
          </a:p>
        </p:txBody>
      </p:sp>
      <p:sp>
        <p:nvSpPr>
          <p:cNvPr id="925" name="Total Economic Value…"/>
          <p:cNvSpPr txBox="1">
            <a:spLocks noGrp="1"/>
          </p:cNvSpPr>
          <p:nvPr>
            <p:ph type="body" idx="1"/>
          </p:nvPr>
        </p:nvSpPr>
        <p:spPr>
          <a:xfrm>
            <a:off x="812800" y="1625600"/>
            <a:ext cx="8661400" cy="7315200"/>
          </a:xfrm>
          <a:prstGeom prst="rect">
            <a:avLst/>
          </a:prstGeom>
        </p:spPr>
        <p:txBody>
          <a:bodyPr>
            <a:noAutofit/>
          </a:bodyPr>
          <a:lstStyle/>
          <a:p>
            <a:pPr marL="482600" indent="-482600" defTabSz="443991">
              <a:spcBef>
                <a:spcPts val="1200"/>
              </a:spcBef>
              <a:defRPr sz="4560"/>
            </a:pPr>
            <a:r>
              <a:rPr sz="3600" dirty="0">
                <a:solidFill>
                  <a:schemeClr val="tx1">
                    <a:lumMod val="95000"/>
                    <a:lumOff val="5000"/>
                  </a:schemeClr>
                </a:solidFill>
              </a:rPr>
              <a:t>Total Economic Value</a:t>
            </a:r>
          </a:p>
          <a:p>
            <a:pPr marL="878331" lvl="1" indent="-260604" defTabSz="443991">
              <a:spcBef>
                <a:spcPts val="1200"/>
              </a:spcBef>
              <a:buSzPct val="100000"/>
              <a:buChar char="•"/>
              <a:defRPr sz="2736"/>
            </a:pPr>
            <a:r>
              <a:rPr sz="3200" dirty="0">
                <a:solidFill>
                  <a:schemeClr val="tx1">
                    <a:lumMod val="95000"/>
                    <a:lumOff val="5000"/>
                  </a:schemeClr>
                </a:solidFill>
              </a:rPr>
              <a:t>Including use, option and non-use values</a:t>
            </a:r>
            <a:r>
              <a:rPr sz="3600" dirty="0">
                <a:solidFill>
                  <a:schemeClr val="tx1">
                    <a:lumMod val="95000"/>
                    <a:lumOff val="5000"/>
                  </a:schemeClr>
                </a:solidFill>
              </a:rPr>
              <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Not reliant on any actual market</a:t>
            </a:r>
          </a:p>
          <a:p>
            <a:pPr marL="878331" lvl="1" indent="-260604" defTabSz="443991">
              <a:spcBef>
                <a:spcPts val="1200"/>
              </a:spcBef>
              <a:buSzPct val="100000"/>
              <a:buChar char="•"/>
              <a:defRPr sz="2736"/>
            </a:pPr>
            <a:r>
              <a:rPr sz="3200" dirty="0">
                <a:solidFill>
                  <a:schemeClr val="tx1">
                    <a:lumMod val="95000"/>
                    <a:lumOff val="5000"/>
                  </a:schemeClr>
                </a:solidFill>
              </a:rPr>
              <a:t>… nor on such markets being perfect</a:t>
            </a:r>
          </a:p>
          <a:p>
            <a:pPr marL="878331" lvl="1" indent="-260604" defTabSz="443991">
              <a:spcBef>
                <a:spcPts val="1200"/>
              </a:spcBef>
              <a:buSzPct val="100000"/>
              <a:buChar char="•"/>
              <a:defRPr sz="2736"/>
            </a:pPr>
            <a:r>
              <a:rPr sz="3200" dirty="0">
                <a:solidFill>
                  <a:schemeClr val="tx1">
                    <a:lumMod val="95000"/>
                    <a:lumOff val="5000"/>
                  </a:schemeClr>
                </a:solidFill>
              </a:rPr>
              <a:t>… nor on the availability of data on such markets</a:t>
            </a:r>
          </a:p>
          <a:p>
            <a:pPr marL="878331" lvl="1" indent="-260604" defTabSz="443991">
              <a:spcBef>
                <a:spcPts val="1200"/>
              </a:spcBef>
              <a:buSzPct val="100000"/>
              <a:buChar char="•"/>
              <a:defRPr sz="2736"/>
            </a:pPr>
            <a:r>
              <a:rPr sz="3200" dirty="0">
                <a:solidFill>
                  <a:schemeClr val="tx1">
                    <a:lumMod val="95000"/>
                    <a:lumOff val="5000"/>
                  </a:schemeClr>
                </a:solidFill>
              </a:rPr>
              <a:t>Hence applicable </a:t>
            </a:r>
            <a:r>
              <a:rPr sz="3200" i="1" dirty="0">
                <a:solidFill>
                  <a:schemeClr val="tx1">
                    <a:lumMod val="95000"/>
                    <a:lumOff val="5000"/>
                  </a:schemeClr>
                </a:solidFill>
              </a:rPr>
              <a:t>ex-ante</a:t>
            </a:r>
            <a:r>
              <a:rPr sz="3200" dirty="0">
                <a:solidFill>
                  <a:schemeClr val="tx1">
                    <a:lumMod val="95000"/>
                    <a:lumOff val="5000"/>
                  </a:schemeClr>
                </a:solidFill>
              </a:rPr>
              <a:t> — including to novel goods, or novel levels of goods</a:t>
            </a:r>
            <a:r>
              <a:rPr sz="3600" dirty="0">
                <a:solidFill>
                  <a:schemeClr val="tx1">
                    <a:lumMod val="95000"/>
                    <a:lumOff val="5000"/>
                  </a:schemeClr>
                </a:solidFill>
              </a:rPr>
              <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Can explore reasons behind preferences</a:t>
            </a:r>
          </a:p>
          <a:p>
            <a:pPr marL="482600" indent="-482600" defTabSz="443991">
              <a:spcBef>
                <a:spcPts val="1200"/>
              </a:spcBef>
              <a:defRPr sz="4560"/>
            </a:pPr>
            <a:r>
              <a:rPr sz="3600" dirty="0">
                <a:solidFill>
                  <a:schemeClr val="tx1">
                    <a:lumMod val="95000"/>
                    <a:lumOff val="5000"/>
                  </a:schemeClr>
                </a:solidFill>
              </a:rPr>
              <a:t>Widely used and researched</a:t>
            </a:r>
          </a:p>
          <a:p>
            <a:pPr marL="482600" indent="-482600" defTabSz="443991">
              <a:spcBef>
                <a:spcPts val="1200"/>
              </a:spcBef>
              <a:defRPr sz="4560"/>
            </a:pPr>
            <a:r>
              <a:rPr sz="3600" dirty="0">
                <a:solidFill>
                  <a:schemeClr val="tx1">
                    <a:lumMod val="95000"/>
                    <a:lumOff val="5000"/>
                  </a:schemeClr>
                </a:solidFill>
              </a:rPr>
              <a:t>Comprehensible to policymakers!</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1" name="Estimate with conditional logit"/>
          <p:cNvSpPr txBox="1">
            <a:spLocks noGrp="1"/>
          </p:cNvSpPr>
          <p:nvPr>
            <p:ph type="title"/>
          </p:nvPr>
        </p:nvSpPr>
        <p:spPr>
          <a:prstGeom prst="rect">
            <a:avLst/>
          </a:prstGeom>
        </p:spPr>
        <p:txBody>
          <a:bodyPr/>
          <a:lstStyle/>
          <a:p>
            <a:r>
              <a:t>Estimate with conditional logit</a:t>
            </a:r>
          </a:p>
        </p:txBody>
      </p:sp>
      <p:sp>
        <p:nvSpPr>
          <p:cNvPr id="1172" name="vig + εig ≥ vij + εij for all j ≠ g…"/>
          <p:cNvSpPr txBox="1">
            <a:spLocks noGrp="1"/>
          </p:cNvSpPr>
          <p:nvPr>
            <p:ph type="body" idx="1"/>
          </p:nvPr>
        </p:nvSpPr>
        <p:spPr>
          <a:prstGeom prst="rect">
            <a:avLst/>
          </a:prstGeom>
        </p:spPr>
        <p:txBody>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exp(</a:t>
            </a:r>
            <a:r>
              <a:rPr sz="3600" i="1" dirty="0" err="1"/>
              <a:t>v</a:t>
            </a:r>
            <a:r>
              <a:rPr sz="3600" i="1" baseline="-5999" dirty="0" err="1"/>
              <a:t>ig</a:t>
            </a:r>
            <a:r>
              <a:rPr sz="3600" dirty="0"/>
              <a:t>) / Σ exp(</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600" dirty="0"/>
              <a:t>Obtain expression for whole-sample likelihood</a:t>
            </a:r>
            <a:br>
              <a:rPr sz="3600" dirty="0"/>
            </a:br>
            <a:endParaRPr sz="3600" dirty="0"/>
          </a:p>
          <a:p>
            <a:pPr marL="635000" indent="-635000"/>
            <a:r>
              <a:rPr sz="3600" dirty="0"/>
              <a:t>Find maximum likelihood</a:t>
            </a:r>
          </a:p>
          <a:p>
            <a:pPr marL="1155700" lvl="1" indent="-342900">
              <a:buSzPct val="100000"/>
              <a:buChar char="•"/>
            </a:pPr>
            <a:r>
              <a:rPr sz="3600" dirty="0"/>
              <a:t>Obtain </a:t>
            </a:r>
            <a:r>
              <a:rPr sz="3600" i="1" dirty="0"/>
              <a:t>β</a:t>
            </a:r>
            <a:r>
              <a:rPr sz="3600" dirty="0"/>
              <a:t> parameter estimates</a:t>
            </a:r>
          </a:p>
        </p:txBody>
      </p:sp>
      <p:grpSp>
        <p:nvGrpSpPr>
          <p:cNvPr id="1175" name="Group"/>
          <p:cNvGrpSpPr/>
          <p:nvPr/>
        </p:nvGrpSpPr>
        <p:grpSpPr>
          <a:xfrm>
            <a:off x="7406668" y="2957830"/>
            <a:ext cx="650749" cy="1424940"/>
            <a:chOff x="0" y="0"/>
            <a:chExt cx="650748" cy="1424939"/>
          </a:xfrm>
        </p:grpSpPr>
        <p:sp>
          <p:nvSpPr>
            <p:cNvPr id="1173" name="j = 1"/>
            <p:cNvSpPr txBox="1"/>
            <p:nvPr/>
          </p:nvSpPr>
          <p:spPr>
            <a:xfrm>
              <a:off x="-1" y="1015999"/>
              <a:ext cx="650749"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400">
                  <a:latin typeface="+mn-lt"/>
                  <a:ea typeface="+mn-ea"/>
                  <a:cs typeface="+mn-cs"/>
                  <a:sym typeface="Myriad Pro"/>
                </a:defRPr>
              </a:pPr>
              <a:r>
                <a:rPr i="1"/>
                <a:t>j</a:t>
              </a:r>
              <a:r>
                <a:t> = 1</a:t>
              </a:r>
            </a:p>
          </p:txBody>
        </p:sp>
        <p:sp>
          <p:nvSpPr>
            <p:cNvPr id="1174" name="J"/>
            <p:cNvSpPr txBox="1"/>
            <p:nvPr/>
          </p:nvSpPr>
          <p:spPr>
            <a:xfrm>
              <a:off x="210181" y="0"/>
              <a:ext cx="225248"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i="1">
                  <a:latin typeface="+mn-lt"/>
                  <a:ea typeface="+mn-ea"/>
                  <a:cs typeface="+mn-cs"/>
                  <a:sym typeface="Myriad Pro"/>
                </a:defRPr>
              </a:lvl1pPr>
            </a:lstStyle>
            <a:p>
              <a:pPr>
                <a:defRPr i="0"/>
              </a:pPr>
              <a:r>
                <a:rPr i="1"/>
                <a:t>J</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72">
                                            <p:txEl>
                                              <p:pRg st="1" end="1"/>
                                            </p:txEl>
                                          </p:spTgt>
                                        </p:tgtEl>
                                        <p:attrNameLst>
                                          <p:attrName>style.visibility</p:attrName>
                                        </p:attrNameLst>
                                      </p:cBhvr>
                                      <p:to>
                                        <p:strVal val="visible"/>
                                      </p:to>
                                    </p:set>
                                    <p:animEffect transition="in" filter="dissolve">
                                      <p:cBhvr>
                                        <p:cTn id="7" dur="300"/>
                                        <p:tgtEl>
                                          <p:spTgt spid="1172">
                                            <p:txEl>
                                              <p:pRg st="1" end="1"/>
                                            </p:txEl>
                                          </p:spTgt>
                                        </p:tgtEl>
                                      </p:cBhvr>
                                    </p:animEffect>
                                  </p:childTnLst>
                                </p:cTn>
                              </p:par>
                            </p:childTnLst>
                          </p:cTn>
                        </p:par>
                        <p:par>
                          <p:cTn id="8" fill="hold">
                            <p:stCondLst>
                              <p:cond delay="300"/>
                            </p:stCondLst>
                            <p:childTnLst>
                              <p:par>
                                <p:cTn id="9" presetID="9" presetClass="entr" fill="hold" grpId="2" nodeType="afterEffect">
                                  <p:stCondLst>
                                    <p:cond delay="0"/>
                                  </p:stCondLst>
                                  <p:iterate>
                                    <p:tmAbs val="0"/>
                                  </p:iterate>
                                  <p:childTnLst>
                                    <p:set>
                                      <p:cBhvr>
                                        <p:cTn id="10" fill="hold"/>
                                        <p:tgtEl>
                                          <p:spTgt spid="1175"/>
                                        </p:tgtEl>
                                        <p:attrNameLst>
                                          <p:attrName>style.visibility</p:attrName>
                                        </p:attrNameLst>
                                      </p:cBhvr>
                                      <p:to>
                                        <p:strVal val="visible"/>
                                      </p:to>
                                    </p:set>
                                    <p:animEffect transition="in" filter="dissolve">
                                      <p:cBhvr>
                                        <p:cTn id="11" dur="300"/>
                                        <p:tgtEl>
                                          <p:spTgt spid="117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fill="hold" grpId="1" nodeType="clickEffect">
                                  <p:stCondLst>
                                    <p:cond delay="0"/>
                                  </p:stCondLst>
                                  <p:iterate>
                                    <p:tmAbs val="0"/>
                                  </p:iterate>
                                  <p:childTnLst>
                                    <p:set>
                                      <p:cBhvr>
                                        <p:cTn id="15" fill="hold"/>
                                        <p:tgtEl>
                                          <p:spTgt spid="1172">
                                            <p:txEl>
                                              <p:pRg st="2" end="2"/>
                                            </p:txEl>
                                          </p:spTgt>
                                        </p:tgtEl>
                                        <p:attrNameLst>
                                          <p:attrName>style.visibility</p:attrName>
                                        </p:attrNameLst>
                                      </p:cBhvr>
                                      <p:to>
                                        <p:strVal val="visible"/>
                                      </p:to>
                                    </p:set>
                                    <p:animEffect transition="in" filter="dissolve">
                                      <p:cBhvr>
                                        <p:cTn id="16" dur="300"/>
                                        <p:tgtEl>
                                          <p:spTgt spid="117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fill="hold" grpId="1" nodeType="clickEffect">
                                  <p:stCondLst>
                                    <p:cond delay="0"/>
                                  </p:stCondLst>
                                  <p:iterate>
                                    <p:tmAbs val="0"/>
                                  </p:iterate>
                                  <p:childTnLst>
                                    <p:set>
                                      <p:cBhvr>
                                        <p:cTn id="20" fill="hold"/>
                                        <p:tgtEl>
                                          <p:spTgt spid="1172">
                                            <p:txEl>
                                              <p:pRg st="3" end="3"/>
                                            </p:txEl>
                                          </p:spTgt>
                                        </p:tgtEl>
                                        <p:attrNameLst>
                                          <p:attrName>style.visibility</p:attrName>
                                        </p:attrNameLst>
                                      </p:cBhvr>
                                      <p:to>
                                        <p:strVal val="visible"/>
                                      </p:to>
                                    </p:set>
                                    <p:animEffect transition="in" filter="dissolve">
                                      <p:cBhvr>
                                        <p:cTn id="21" dur="300"/>
                                        <p:tgtEl>
                                          <p:spTgt spid="1172">
                                            <p:txEl>
                                              <p:pRg st="3" end="3"/>
                                            </p:txEl>
                                          </p:spTgt>
                                        </p:tgtEl>
                                      </p:cBhvr>
                                    </p:animEffect>
                                  </p:childTnLst>
                                </p:cTn>
                              </p:par>
                              <p:par>
                                <p:cTn id="22" presetID="9" presetClass="entr" presetSubtype="0" fill="hold" grpId="1" nodeType="withEffect">
                                  <p:stCondLst>
                                    <p:cond delay="0"/>
                                  </p:stCondLst>
                                  <p:iterate>
                                    <p:tmAbs val="0"/>
                                  </p:iterate>
                                  <p:childTnLst>
                                    <p:set>
                                      <p:cBhvr>
                                        <p:cTn id="23" fill="hold"/>
                                        <p:tgtEl>
                                          <p:spTgt spid="1172">
                                            <p:txEl>
                                              <p:pRg st="4" end="4"/>
                                            </p:txEl>
                                          </p:spTgt>
                                        </p:tgtEl>
                                        <p:attrNameLst>
                                          <p:attrName>style.visibility</p:attrName>
                                        </p:attrNameLst>
                                      </p:cBhvr>
                                      <p:to>
                                        <p:strVal val="visible"/>
                                      </p:to>
                                    </p:set>
                                    <p:animEffect transition="in" filter="dissolve">
                                      <p:cBhvr>
                                        <p:cTn id="24" dur="300"/>
                                        <p:tgtEl>
                                          <p:spTgt spid="117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1" nodeType="clickEffect">
                                  <p:stCondLst>
                                    <p:cond delay="0"/>
                                  </p:stCondLst>
                                  <p:iterate>
                                    <p:tmAbs val="0"/>
                                  </p:iterate>
                                  <p:childTnLst>
                                    <p:set>
                                      <p:cBhvr>
                                        <p:cTn id="28" fill="hold"/>
                                        <p:tgtEl>
                                          <p:spTgt spid="1172">
                                            <p:txEl>
                                              <p:pRg st="5" end="5"/>
                                            </p:txEl>
                                          </p:spTgt>
                                        </p:tgtEl>
                                        <p:attrNameLst>
                                          <p:attrName>style.visibility</p:attrName>
                                        </p:attrNameLst>
                                      </p:cBhvr>
                                      <p:to>
                                        <p:strVal val="visible"/>
                                      </p:to>
                                    </p:set>
                                    <p:animEffect transition="in" filter="dissolve">
                                      <p:cBhvr>
                                        <p:cTn id="29" dur="300"/>
                                        <p:tgtEl>
                                          <p:spTgt spid="1172">
                                            <p:txEl>
                                              <p:pRg st="5" end="5"/>
                                            </p:txEl>
                                          </p:spTgt>
                                        </p:tgtEl>
                                      </p:cBhvr>
                                    </p:animEffect>
                                  </p:childTnLst>
                                </p:cTn>
                              </p:par>
                              <p:par>
                                <p:cTn id="30" presetID="9" presetClass="entr" presetSubtype="0" fill="hold" grpId="1" nodeType="withEffect">
                                  <p:stCondLst>
                                    <p:cond delay="0"/>
                                  </p:stCondLst>
                                  <p:iterate>
                                    <p:tmAbs val="0"/>
                                  </p:iterate>
                                  <p:childTnLst>
                                    <p:set>
                                      <p:cBhvr>
                                        <p:cTn id="31" fill="hold"/>
                                        <p:tgtEl>
                                          <p:spTgt spid="1172">
                                            <p:txEl>
                                              <p:pRg st="6" end="6"/>
                                            </p:txEl>
                                          </p:spTgt>
                                        </p:tgtEl>
                                        <p:attrNameLst>
                                          <p:attrName>style.visibility</p:attrName>
                                        </p:attrNameLst>
                                      </p:cBhvr>
                                      <p:to>
                                        <p:strVal val="visible"/>
                                      </p:to>
                                    </p:set>
                                    <p:animEffect transition="in" filter="dissolve">
                                      <p:cBhvr>
                                        <p:cTn id="32" dur="300"/>
                                        <p:tgtEl>
                                          <p:spTgt spid="11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2" grpId="1" build="p" animBg="1" advAuto="0"/>
      <p:bldP spid="1175" grpId="2" animBg="1" advAuto="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9" name="Calculate WTP"/>
          <p:cNvSpPr txBox="1">
            <a:spLocks noGrp="1"/>
          </p:cNvSpPr>
          <p:nvPr>
            <p:ph type="title"/>
          </p:nvPr>
        </p:nvSpPr>
        <p:spPr>
          <a:prstGeom prst="rect">
            <a:avLst/>
          </a:prstGeom>
        </p:spPr>
        <p:txBody>
          <a:bodyPr/>
          <a:lstStyle/>
          <a:p>
            <a:r>
              <a:t>Calculate WTP</a:t>
            </a:r>
          </a:p>
        </p:txBody>
      </p:sp>
      <p:sp>
        <p:nvSpPr>
          <p:cNvPr id="1180" name="For marginal change in attribute q1:  MWTP = – β1 / β0…"/>
          <p:cNvSpPr txBox="1">
            <a:spLocks noGrp="1"/>
          </p:cNvSpPr>
          <p:nvPr>
            <p:ph type="body" idx="1"/>
          </p:nvPr>
        </p:nvSpPr>
        <p:spPr>
          <a:prstGeom prst="rect">
            <a:avLst/>
          </a:prstGeom>
        </p:spPr>
        <p:txBody>
          <a:bodyPr>
            <a:normAutofit/>
          </a:bodyPr>
          <a:lstStyle/>
          <a:p>
            <a:pPr marL="635000" indent="-635000"/>
            <a:r>
              <a:rPr sz="3600" dirty="0">
                <a:solidFill>
                  <a:schemeClr val="tx1">
                    <a:lumMod val="95000"/>
                    <a:lumOff val="5000"/>
                  </a:schemeClr>
                </a:solidFill>
              </a:rPr>
              <a:t>For marginal change in attribute </a:t>
            </a:r>
            <a:r>
              <a:rPr sz="3600" i="1" dirty="0">
                <a:solidFill>
                  <a:schemeClr val="tx1">
                    <a:lumMod val="95000"/>
                    <a:lumOff val="5000"/>
                  </a:schemeClr>
                </a:solidFill>
              </a:rPr>
              <a:t>q</a:t>
            </a:r>
            <a:r>
              <a:rPr sz="3600" i="1" baseline="-5999" dirty="0">
                <a:solidFill>
                  <a:schemeClr val="tx1">
                    <a:lumMod val="95000"/>
                    <a:lumOff val="5000"/>
                  </a:schemeClr>
                </a:solidFill>
              </a:rPr>
              <a:t>1</a:t>
            </a:r>
            <a:r>
              <a:rPr sz="3600" dirty="0">
                <a:solidFill>
                  <a:schemeClr val="tx1">
                    <a:lumMod val="95000"/>
                    <a:lumOff val="5000"/>
                  </a:schemeClr>
                </a:solidFill>
              </a:rPr>
              <a:t>:</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MWTP = – </a:t>
            </a:r>
            <a:r>
              <a:rPr sz="3600" i="1" dirty="0">
                <a:solidFill>
                  <a:schemeClr val="tx1">
                    <a:lumMod val="95000"/>
                    <a:lumOff val="5000"/>
                  </a:schemeClr>
                </a:solidFill>
              </a:rPr>
              <a:t>β</a:t>
            </a:r>
            <a:r>
              <a:rPr sz="3600" i="1" baseline="-5999" dirty="0">
                <a:solidFill>
                  <a:schemeClr val="tx1">
                    <a:lumMod val="95000"/>
                    <a:lumOff val="5000"/>
                  </a:schemeClr>
                </a:solidFill>
              </a:rPr>
              <a:t>1 </a:t>
            </a:r>
            <a:r>
              <a:rPr sz="3600" i="1" dirty="0">
                <a:solidFill>
                  <a:schemeClr val="tx1">
                    <a:lumMod val="95000"/>
                    <a:lumOff val="5000"/>
                  </a:schemeClr>
                </a:solidFill>
              </a:rPr>
              <a:t>/ β</a:t>
            </a:r>
            <a:r>
              <a:rPr sz="3600" i="1" baseline="-5999" dirty="0">
                <a:solidFill>
                  <a:schemeClr val="tx1">
                    <a:lumMod val="95000"/>
                    <a:lumOff val="5000"/>
                  </a:schemeClr>
                </a:solidFill>
              </a:rPr>
              <a:t>0</a:t>
            </a:r>
            <a:br>
              <a:rPr sz="3600" i="1" baseline="-5999" dirty="0">
                <a:solidFill>
                  <a:schemeClr val="tx1">
                    <a:lumMod val="95000"/>
                    <a:lumOff val="5000"/>
                  </a:schemeClr>
                </a:solidFill>
              </a:rPr>
            </a:br>
            <a:endParaRPr sz="3600" dirty="0">
              <a:solidFill>
                <a:schemeClr val="tx1">
                  <a:lumMod val="95000"/>
                  <a:lumOff val="5000"/>
                </a:schemeClr>
              </a:solidFill>
            </a:endParaRPr>
          </a:p>
          <a:p>
            <a:pPr marL="635000" indent="-635000"/>
            <a:r>
              <a:rPr sz="3600" dirty="0">
                <a:solidFill>
                  <a:schemeClr val="tx1">
                    <a:lumMod val="95000"/>
                    <a:lumOff val="5000"/>
                  </a:schemeClr>
                </a:solidFill>
              </a:rPr>
              <a:t>For a particular ‘package’:</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WTP = – (v</a:t>
            </a:r>
            <a:r>
              <a:rPr sz="3600" baseline="31999" dirty="0">
                <a:solidFill>
                  <a:schemeClr val="tx1">
                    <a:lumMod val="95000"/>
                    <a:lumOff val="5000"/>
                  </a:schemeClr>
                </a:solidFill>
              </a:rPr>
              <a:t>1</a:t>
            </a:r>
            <a:r>
              <a:rPr sz="3600" dirty="0">
                <a:solidFill>
                  <a:schemeClr val="tx1">
                    <a:lumMod val="95000"/>
                    <a:lumOff val="5000"/>
                  </a:schemeClr>
                </a:solidFill>
              </a:rPr>
              <a:t> – v</a:t>
            </a:r>
            <a:r>
              <a:rPr sz="3600" baseline="31999" dirty="0">
                <a:solidFill>
                  <a:schemeClr val="tx1">
                    <a:lumMod val="95000"/>
                    <a:lumOff val="5000"/>
                  </a:schemeClr>
                </a:solidFill>
              </a:rPr>
              <a:t>0</a:t>
            </a:r>
            <a:r>
              <a:rPr sz="3600" dirty="0">
                <a:solidFill>
                  <a:schemeClr val="tx1">
                    <a:lumMod val="95000"/>
                    <a:lumOff val="5000"/>
                  </a:schemeClr>
                </a:solidFill>
              </a:rPr>
              <a:t>) / </a:t>
            </a:r>
            <a:r>
              <a:rPr sz="3600" i="1" dirty="0">
                <a:solidFill>
                  <a:schemeClr val="tx1">
                    <a:lumMod val="95000"/>
                    <a:lumOff val="5000"/>
                  </a:schemeClr>
                </a:solidFill>
              </a:rPr>
              <a:t>β</a:t>
            </a:r>
            <a:r>
              <a:rPr sz="3600" i="1" baseline="-5999" dirty="0">
                <a:solidFill>
                  <a:schemeClr val="tx1">
                    <a:lumMod val="95000"/>
                    <a:lumOff val="5000"/>
                  </a:schemeClr>
                </a:solidFill>
              </a:rPr>
              <a:t>0</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4" name="872337_59394352.jpg" descr="872337_59394352.jpg"/>
          <p:cNvPicPr>
            <a:picLocks noChangeAspect="1"/>
          </p:cNvPicPr>
          <p:nvPr/>
        </p:nvPicPr>
        <p:blipFill>
          <a:blip r:embed="rId2"/>
          <a:stretch>
            <a:fillRect/>
          </a:stretch>
        </p:blipFill>
        <p:spPr>
          <a:xfrm>
            <a:off x="-3505200" y="-4064000"/>
            <a:ext cx="21173282" cy="13970000"/>
          </a:xfrm>
          <a:prstGeom prst="rect">
            <a:avLst/>
          </a:prstGeom>
          <a:ln w="12700">
            <a:miter lim="400000"/>
          </a:ln>
        </p:spPr>
      </p:pic>
      <p:sp>
        <p:nvSpPr>
          <p:cNvPr id="1185" name="Case study 2:  carbon offsets"/>
          <p:cNvSpPr txBox="1">
            <a:spLocks noGrp="1"/>
          </p:cNvSpPr>
          <p:nvPr>
            <p:ph type="title"/>
          </p:nvPr>
        </p:nvSpPr>
        <p:spPr>
          <a:prstGeom prst="rect">
            <a:avLst/>
          </a:prstGeom>
        </p:spPr>
        <p:txBody>
          <a:bodyPr anchor="b"/>
          <a:lstStyle/>
          <a:p>
            <a:r>
              <a:t>Case study 2: </a:t>
            </a:r>
          </a:p>
          <a:p>
            <a:r>
              <a:t>carbon offsets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D6D6D6"/>
        </a:solidFill>
        <a:effectLst/>
      </p:bgPr>
    </p:bg>
    <p:spTree>
      <p:nvGrpSpPr>
        <p:cNvPr id="1" name=""/>
        <p:cNvGrpSpPr/>
        <p:nvPr/>
      </p:nvGrpSpPr>
      <p:grpSpPr>
        <a:xfrm>
          <a:off x="0" y="0"/>
          <a:ext cx="0" cy="0"/>
          <a:chOff x="0" y="0"/>
          <a:chExt cx="0" cy="0"/>
        </a:xfrm>
      </p:grpSpPr>
      <p:grpSp>
        <p:nvGrpSpPr>
          <p:cNvPr id="1189" name="Group"/>
          <p:cNvGrpSpPr/>
          <p:nvPr/>
        </p:nvGrpSpPr>
        <p:grpSpPr>
          <a:xfrm rot="21480000">
            <a:off x="609154" y="-585511"/>
            <a:ext cx="12020553" cy="16027408"/>
            <a:chOff x="0" y="0"/>
            <a:chExt cx="12020552" cy="16027405"/>
          </a:xfrm>
        </p:grpSpPr>
        <p:sp>
          <p:nvSpPr>
            <p:cNvPr id="1187" name="Rectangle"/>
            <p:cNvSpPr/>
            <p:nvPr/>
          </p:nvSpPr>
          <p:spPr>
            <a:xfrm>
              <a:off x="0" y="0"/>
              <a:ext cx="12020549" cy="15996336"/>
            </a:xfrm>
            <a:prstGeom prst="rect">
              <a:avLst/>
            </a:prstGeom>
            <a:solidFill>
              <a:srgbClr val="FFFFFF"/>
            </a:solidFill>
            <a:ln w="12700" cap="flat">
              <a:noFill/>
              <a:miter lim="400000"/>
            </a:ln>
            <a:effectLst>
              <a:outerShdw blurRad="127000" dist="76200" dir="2700000" rotWithShape="0">
                <a:srgbClr val="000000">
                  <a:alpha val="75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pic>
          <p:nvPicPr>
            <p:cNvPr id="1188" name="droppedImage.pdf" descr="droppedImage.pdf"/>
            <p:cNvPicPr>
              <a:picLocks noChangeAspect="1"/>
            </p:cNvPicPr>
            <p:nvPr/>
          </p:nvPicPr>
          <p:blipFill>
            <a:blip r:embed="rId3"/>
            <a:stretch>
              <a:fillRect/>
            </a:stretch>
          </p:blipFill>
          <p:spPr>
            <a:xfrm>
              <a:off x="0" y="13445"/>
              <a:ext cx="12020553" cy="16013961"/>
            </a:xfrm>
            <a:prstGeom prst="rect">
              <a:avLst/>
            </a:prstGeom>
            <a:ln w="12700" cap="flat">
              <a:noFill/>
              <a:miter lim="400000"/>
            </a:ln>
            <a:effectLst/>
          </p:spPr>
        </p:pic>
      </p:gr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3" name="Choice experiment"/>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dirty="0"/>
              <a:t>Choice experiment</a:t>
            </a:r>
          </a:p>
        </p:txBody>
      </p:sp>
      <p:sp>
        <p:nvSpPr>
          <p:cNvPr id="11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pic>
        <p:nvPicPr>
          <p:cNvPr id="1194" name="qq.png" descr="qq.png"/>
          <p:cNvPicPr>
            <a:picLocks noChangeAspect="1"/>
          </p:cNvPicPr>
          <p:nvPr/>
        </p:nvPicPr>
        <p:blipFill>
          <a:blip r:embed="rId3"/>
          <a:stretch>
            <a:fillRect/>
          </a:stretch>
        </p:blipFill>
        <p:spPr>
          <a:xfrm>
            <a:off x="0" y="1234424"/>
            <a:ext cx="11430000" cy="11831053"/>
          </a:xfrm>
          <a:prstGeom prst="rect">
            <a:avLst/>
          </a:prstGeom>
          <a:ln w="12700">
            <a:miter lim="400000"/>
          </a:ln>
        </p:spPr>
      </p:pic>
      <p:grpSp>
        <p:nvGrpSpPr>
          <p:cNvPr id="1197" name="Group"/>
          <p:cNvGrpSpPr/>
          <p:nvPr/>
        </p:nvGrpSpPr>
        <p:grpSpPr>
          <a:xfrm>
            <a:off x="5961549" y="4876800"/>
            <a:ext cx="6890851" cy="3089244"/>
            <a:chOff x="20423" y="-295786"/>
            <a:chExt cx="7195649" cy="3089242"/>
          </a:xfrm>
        </p:grpSpPr>
        <p:sp>
          <p:nvSpPr>
            <p:cNvPr id="1195" name="Conservation &amp;  biodiversity…"/>
            <p:cNvSpPr txBox="1"/>
            <p:nvPr/>
          </p:nvSpPr>
          <p:spPr>
            <a:xfrm>
              <a:off x="3599114" y="-295786"/>
              <a:ext cx="3616958" cy="30892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Conservation &amp;  biodiversity</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Human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Market &amp; technology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None</a:t>
              </a:r>
            </a:p>
          </p:txBody>
        </p:sp>
        <p:sp>
          <p:nvSpPr>
            <p:cNvPr id="1196" name="Line"/>
            <p:cNvSpPr/>
            <p:nvPr/>
          </p:nvSpPr>
          <p:spPr>
            <a:xfrm rot="10601695">
              <a:off x="20423" y="138757"/>
              <a:ext cx="1854201" cy="762001"/>
            </a:xfrm>
            <a:custGeom>
              <a:avLst/>
              <a:gdLst/>
              <a:ahLst/>
              <a:cxnLst>
                <a:cxn ang="0">
                  <a:pos x="wd2" y="hd2"/>
                </a:cxn>
                <a:cxn ang="5400000">
                  <a:pos x="wd2" y="hd2"/>
                </a:cxn>
                <a:cxn ang="10800000">
                  <a:pos x="wd2" y="hd2"/>
                </a:cxn>
                <a:cxn ang="16200000">
                  <a:pos x="wd2" y="hd2"/>
                </a:cxn>
              </a:cxnLst>
              <a:rect l="0" t="0" r="r" b="b"/>
              <a:pathLst>
                <a:path w="19886" h="18381" extrusionOk="0">
                  <a:moveTo>
                    <a:pt x="9001" y="0"/>
                  </a:moveTo>
                  <a:cubicBezTo>
                    <a:pt x="6127" y="3235"/>
                    <a:pt x="-1435" y="8120"/>
                    <a:pt x="239" y="12522"/>
                  </a:cubicBezTo>
                  <a:cubicBezTo>
                    <a:pt x="2500" y="18470"/>
                    <a:pt x="20165" y="21600"/>
                    <a:pt x="19882" y="13461"/>
                  </a:cubicBezTo>
                  <a:cubicBezTo>
                    <a:pt x="19542" y="3660"/>
                    <a:pt x="5044" y="5948"/>
                    <a:pt x="2076" y="2817"/>
                  </a:cubicBezTo>
                </a:path>
              </a:pathLst>
            </a:custGeom>
            <a:noFill/>
            <a:ln w="38100" cap="flat">
              <a:solidFill>
                <a:srgbClr val="DD1F0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 grpId="1"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2" name="CE results (RPL)"/>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t>CE results (RPL)</a:t>
            </a:r>
          </a:p>
        </p:txBody>
      </p:sp>
      <p:sp>
        <p:nvSpPr>
          <p:cNvPr id="12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graphicFrame>
        <p:nvGraphicFramePr>
          <p:cNvPr id="1203" name="Table"/>
          <p:cNvGraphicFramePr/>
          <p:nvPr>
            <p:extLst>
              <p:ext uri="{D42A27DB-BD31-4B8C-83A1-F6EECF244321}">
                <p14:modId xmlns:p14="http://schemas.microsoft.com/office/powerpoint/2010/main" val="695237913"/>
              </p:ext>
            </p:extLst>
          </p:nvPr>
        </p:nvGraphicFramePr>
        <p:xfrm>
          <a:off x="825500" y="835660"/>
          <a:ext cx="11518900" cy="7637779"/>
        </p:xfrm>
        <a:graphic>
          <a:graphicData uri="http://schemas.openxmlformats.org/drawingml/2006/table">
            <a:tbl>
              <a:tblPr>
                <a:tableStyleId>{4C3C2611-4C71-4FC5-86AE-919BDF0F9419}</a:tableStyleId>
              </a:tblPr>
              <a:tblGrid>
                <a:gridCol w="3861301">
                  <a:extLst>
                    <a:ext uri="{9D8B030D-6E8A-4147-A177-3AD203B41FA5}">
                      <a16:colId xmlns:a16="http://schemas.microsoft.com/office/drawing/2014/main" xmlns="" val="20000"/>
                    </a:ext>
                  </a:extLst>
                </a:gridCol>
                <a:gridCol w="4573783">
                  <a:extLst>
                    <a:ext uri="{9D8B030D-6E8A-4147-A177-3AD203B41FA5}">
                      <a16:colId xmlns:a16="http://schemas.microsoft.com/office/drawing/2014/main" xmlns="" val="20001"/>
                    </a:ext>
                  </a:extLst>
                </a:gridCol>
                <a:gridCol w="3083816">
                  <a:extLst>
                    <a:ext uri="{9D8B030D-6E8A-4147-A177-3AD203B41FA5}">
                      <a16:colId xmlns:a16="http://schemas.microsoft.com/office/drawing/2014/main" xmlns="" val="20002"/>
                    </a:ext>
                  </a:extLst>
                </a:gridCol>
              </a:tblGrid>
              <a:tr h="566599">
                <a:tc>
                  <a:txBody>
                    <a:bodyPr/>
                    <a:lstStyle/>
                    <a:p>
                      <a:pPr algn="r" defTabSz="914400">
                        <a:tabLst>
                          <a:tab pos="914400" algn="l"/>
                        </a:tabLst>
                        <a:defRPr sz="2400">
                          <a:solidFill>
                            <a:srgbClr val="FFFFFF"/>
                          </a:solidFill>
                          <a:latin typeface="+mn-lt"/>
                          <a:ea typeface="+mn-ea"/>
                          <a:cs typeface="+mn-cs"/>
                          <a:sym typeface="Myriad Pro"/>
                        </a:defRPr>
                      </a:pPr>
                      <a:endParaRP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a:solidFill>
                            <a:srgbClr val="FFFFFF"/>
                          </a:solidFill>
                          <a:latin typeface="+mn-lt"/>
                          <a:ea typeface="+mn-ea"/>
                          <a:cs typeface="+mn-cs"/>
                          <a:sym typeface="Myriad Pro"/>
                        </a:defRPr>
                      </a:pPr>
                      <a:r>
                        <a:rPr b="1"/>
                        <a:t>Coefficient</a:t>
                      </a:r>
                      <a:r>
                        <a:t> (std. err.)</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b="1">
                          <a:solidFill>
                            <a:srgbClr val="FFFFFF"/>
                          </a:solidFill>
                          <a:latin typeface="+mn-lt"/>
                          <a:ea typeface="+mn-ea"/>
                          <a:cs typeface="+mn-cs"/>
                          <a:sym typeface="Myriad Pro"/>
                        </a:defRPr>
                      </a:pPr>
                      <a:r>
                        <a:t>Implicit price </a:t>
                      </a:r>
                      <a:r>
                        <a:rPr b="0"/>
                        <a:t>(95% CI)</a:t>
                      </a:r>
                    </a:p>
                  </a:txBody>
                  <a:tcPr marL="50800" marR="50800" marT="50800" marB="50800" anchor="ctr" horzOverflow="overflow">
                    <a:lnL w="0">
                      <a:miter lim="400000"/>
                    </a:lnL>
                    <a:lnR w="0">
                      <a:miter lim="400000"/>
                    </a:lnR>
                    <a:lnT w="0">
                      <a:miter lim="400000"/>
                    </a:lnT>
                    <a:lnB w="12700">
                      <a:solidFill>
                        <a:srgbClr val="FFFFFF"/>
                      </a:solidFill>
                      <a:miter lim="400000"/>
                    </a:lnB>
                    <a:noFill/>
                  </a:tcPr>
                </a:tc>
                <a:extLst>
                  <a:ext uri="{0D108BD9-81ED-4DB2-BD59-A6C34878D82A}">
                    <a16:rowId xmlns:a16="http://schemas.microsoft.com/office/drawing/2014/main" xmlns="" val="10000"/>
                  </a:ext>
                </a:extLst>
              </a:tr>
              <a:tr h="589265">
                <a:tc>
                  <a:txBody>
                    <a:bodyPr/>
                    <a:lstStyle/>
                    <a:p>
                      <a:pPr algn="r" defTabSz="914400">
                        <a:tabLst>
                          <a:tab pos="914400" algn="l"/>
                        </a:tabLst>
                      </a:pPr>
                      <a:r>
                        <a:rPr sz="2800" dirty="0">
                          <a:solidFill>
                            <a:schemeClr val="tx1">
                              <a:lumMod val="95000"/>
                              <a:lumOff val="5000"/>
                            </a:schemeClr>
                          </a:solidFill>
                          <a:latin typeface="Candara" panose="020E0502030303020204" pitchFamily="34" charset="0"/>
                          <a:ea typeface="+mn-ea"/>
                          <a:cs typeface="+mn-cs"/>
                          <a:sym typeface="Myriad Pro"/>
                        </a:rPr>
                        <a:t>ASC (offset)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a:solidFill>
                            <a:srgbClr val="FFFFFF"/>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3.106</a:t>
                      </a:r>
                      <a:r>
                        <a:rPr sz="2800">
                          <a:solidFill>
                            <a:schemeClr val="tx1">
                              <a:lumMod val="95000"/>
                              <a:lumOff val="5000"/>
                            </a:schemeClr>
                          </a:solidFill>
                          <a:latin typeface="Candara" panose="020E0502030303020204" pitchFamily="34" charset="0"/>
                        </a:rPr>
                        <a:t> (0.691)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£12.47</a:t>
                      </a:r>
                    </a:p>
                    <a:p>
                      <a:pPr marR="457200" defTabSz="457200">
                        <a:defRPr sz="2400">
                          <a:solidFill>
                            <a:srgbClr val="FFFFFF"/>
                          </a:solidFill>
                          <a:latin typeface="+mn-lt"/>
                          <a:ea typeface="+mn-ea"/>
                          <a:cs typeface="+mn-cs"/>
                          <a:sym typeface="Myriad Pro"/>
                        </a:defRPr>
                      </a:pPr>
                      <a:r>
                        <a:t>(£7.41 – £17.52)</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0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i="1">
                          <a:solidFill>
                            <a:srgbClr val="D6D6D6"/>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5.976</a:t>
                      </a:r>
                      <a:r>
                        <a:rPr sz="2800">
                          <a:solidFill>
                            <a:schemeClr val="tx1">
                              <a:lumMod val="95000"/>
                              <a:lumOff val="5000"/>
                            </a:schemeClr>
                          </a:solidFill>
                          <a:latin typeface="Candara" panose="020E0502030303020204" pitchFamily="34" charset="0"/>
                        </a:rPr>
                        <a:t> (0.635)</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02"/>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Certification</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2.776 </a:t>
                      </a:r>
                      <a:r>
                        <a:rPr sz="2800" b="0">
                          <a:solidFill>
                            <a:schemeClr val="tx1">
                              <a:lumMod val="95000"/>
                              <a:lumOff val="5000"/>
                            </a:schemeClr>
                          </a:solidFill>
                          <a:latin typeface="Candara" panose="020E0502030303020204" pitchFamily="34" charset="0"/>
                        </a:rPr>
                        <a:t>(0.278)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£11.14</a:t>
                      </a:r>
                      <a:br/>
                      <a:r>
                        <a:rPr b="0"/>
                        <a:t>(£9.31 – £12.98)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03"/>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2.553 </a:t>
                      </a:r>
                      <a:r>
                        <a:rPr sz="2800" b="0">
                          <a:solidFill>
                            <a:schemeClr val="tx1">
                              <a:lumMod val="95000"/>
                              <a:lumOff val="5000"/>
                            </a:schemeClr>
                          </a:solidFill>
                          <a:latin typeface="Candara" panose="020E0502030303020204" pitchFamily="34" charset="0"/>
                        </a:rPr>
                        <a:t>(0.302)</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04"/>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Price</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–0.249 </a:t>
                      </a:r>
                      <a:r>
                        <a:rPr sz="2800" b="0">
                          <a:solidFill>
                            <a:schemeClr val="tx1">
                              <a:lumMod val="95000"/>
                              <a:lumOff val="5000"/>
                            </a:schemeClr>
                          </a:solidFill>
                          <a:latin typeface="Candara" panose="020E0502030303020204" pitchFamily="34" charset="0"/>
                        </a:rPr>
                        <a:t>(0.021)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r>
                        <a:rPr sz="2400" b="1">
                          <a:solidFill>
                            <a:srgbClr val="FFFFFF"/>
                          </a:solidFill>
                          <a:latin typeface="+mn-lt"/>
                          <a:ea typeface="+mn-ea"/>
                          <a:cs typeface="+mn-cs"/>
                          <a:sym typeface="Myriad Pro"/>
                        </a:rPr>
                        <a:t>–</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05"/>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r>
                        <a:rPr sz="2800" i="1">
                          <a:solidFill>
                            <a:schemeClr val="tx1">
                              <a:lumMod val="95000"/>
                              <a:lumOff val="5000"/>
                            </a:schemeClr>
                          </a:solidFill>
                          <a:latin typeface="Candara" panose="020E0502030303020204" pitchFamily="34" charset="0"/>
                          <a:ea typeface="+mn-ea"/>
                          <a:cs typeface="+mn-cs"/>
                          <a:sym typeface="Myriad Pro"/>
                        </a:rPr>
                        <a:t>Fixed coefficient</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06"/>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Human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3.201 </a:t>
                      </a:r>
                      <a:r>
                        <a:rPr sz="2800" b="0" dirty="0">
                          <a:solidFill>
                            <a:schemeClr val="tx1">
                              <a:lumMod val="95000"/>
                              <a:lumOff val="5000"/>
                            </a:schemeClr>
                          </a:solidFill>
                          <a:latin typeface="Candara" panose="020E0502030303020204" pitchFamily="34" charset="0"/>
                        </a:rPr>
                        <a:t>(0.358)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£12.84</a:t>
                      </a:r>
                      <a:br/>
                      <a:r>
                        <a:rPr b="0"/>
                        <a:t>(£10.41 – £15.28)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07"/>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2.089 </a:t>
                      </a:r>
                      <a:r>
                        <a:rPr sz="2800" b="0" dirty="0">
                          <a:solidFill>
                            <a:schemeClr val="tx1">
                              <a:lumMod val="95000"/>
                              <a:lumOff val="5000"/>
                            </a:schemeClr>
                          </a:solidFill>
                          <a:latin typeface="Candara" panose="020E0502030303020204" pitchFamily="34" charset="0"/>
                        </a:rPr>
                        <a:t>(0.361)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08"/>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Biodiversity</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3.734 </a:t>
                      </a:r>
                      <a:r>
                        <a:rPr sz="2800" b="0" dirty="0">
                          <a:solidFill>
                            <a:schemeClr val="tx1">
                              <a:lumMod val="95000"/>
                              <a:lumOff val="5000"/>
                            </a:schemeClr>
                          </a:solidFill>
                          <a:latin typeface="Candara" panose="020E0502030303020204" pitchFamily="34" charset="0"/>
                        </a:rPr>
                        <a:t>(0.356)</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£14.98</a:t>
                      </a:r>
                      <a:br/>
                      <a:r>
                        <a:rPr b="0"/>
                        <a:t>(£12.67 – £17.30)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09"/>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1.891 </a:t>
                      </a:r>
                      <a:r>
                        <a:rPr sz="2800" b="0" dirty="0">
                          <a:solidFill>
                            <a:schemeClr val="tx1">
                              <a:lumMod val="95000"/>
                              <a:lumOff val="5000"/>
                            </a:schemeClr>
                          </a:solidFill>
                          <a:latin typeface="Candara" panose="020E0502030303020204" pitchFamily="34" charset="0"/>
                        </a:rPr>
                        <a:t>(0.381)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10"/>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Tech./mkt.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2.631 </a:t>
                      </a:r>
                      <a:r>
                        <a:rPr sz="2800" b="0" dirty="0">
                          <a:solidFill>
                            <a:schemeClr val="tx1">
                              <a:lumMod val="95000"/>
                              <a:lumOff val="5000"/>
                            </a:schemeClr>
                          </a:solidFill>
                          <a:latin typeface="Candara" panose="020E0502030303020204" pitchFamily="34" charset="0"/>
                        </a:rPr>
                        <a:t>(0.284)</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£10.56</a:t>
                      </a:r>
                      <a:br/>
                      <a:r>
                        <a:rPr b="0"/>
                        <a:t>(£8.62 – £12.50)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xmlns="" val="1001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2.072 </a:t>
                      </a:r>
                      <a:r>
                        <a:rPr sz="2800" b="0" dirty="0">
                          <a:solidFill>
                            <a:schemeClr val="tx1">
                              <a:lumMod val="95000"/>
                              <a:lumOff val="5000"/>
                            </a:schemeClr>
                          </a:solidFill>
                          <a:latin typeface="Candara" panose="020E0502030303020204" pitchFamily="34" charset="0"/>
                        </a:rPr>
                        <a:t>(0.313)</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xmlns="" val="10012"/>
                  </a:ext>
                </a:extLst>
              </a:tr>
            </a:tbl>
          </a:graphicData>
        </a:graphic>
      </p:graphicFrame>
      <p:sp>
        <p:nvSpPr>
          <p:cNvPr id="1204" name="p &lt; 0.1% for all parameters"/>
          <p:cNvSpPr txBox="1"/>
          <p:nvPr/>
        </p:nvSpPr>
        <p:spPr>
          <a:xfrm>
            <a:off x="7314327" y="8455660"/>
            <a:ext cx="4876801" cy="462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800">
                <a:latin typeface="+mn-lt"/>
                <a:ea typeface="+mn-ea"/>
                <a:cs typeface="+mn-cs"/>
                <a:sym typeface="Myriad Pro"/>
              </a:defRPr>
            </a:lvl1pPr>
          </a:lstStyle>
          <a:p>
            <a:r>
              <a:t>p &lt; 0.1% for all parameters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9" name="Rectangle"/>
          <p:cNvSpPr/>
          <p:nvPr/>
        </p:nvSpPr>
        <p:spPr>
          <a:xfrm>
            <a:off x="0" y="4876800"/>
            <a:ext cx="13055600" cy="4940300"/>
          </a:xfrm>
          <a:prstGeom prst="rect">
            <a:avLst/>
          </a:prstGeom>
          <a:solidFill>
            <a:srgbClr val="000000"/>
          </a:solidFill>
          <a:ln w="127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10" name="Heterogeneity in tastes…"/>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b="0" dirty="0">
                <a:latin typeface="Candara" panose="020E0502030303020204" pitchFamily="34" charset="0"/>
              </a:rPr>
              <a:t>Heterogeneity in tastes… </a:t>
            </a:r>
          </a:p>
        </p:txBody>
      </p:sp>
      <p:sp>
        <p:nvSpPr>
          <p:cNvPr id="1211" name="it's an emergency, we must act!…"/>
          <p:cNvSpPr txBox="1">
            <a:spLocks noGrp="1"/>
          </p:cNvSpPr>
          <p:nvPr>
            <p:ph type="body" idx="1"/>
          </p:nvPr>
        </p:nvSpPr>
        <p:spPr>
          <a:xfrm>
            <a:off x="1252220" y="1724943"/>
            <a:ext cx="10858500" cy="7315200"/>
          </a:xfrm>
          <a:prstGeom prst="rect">
            <a:avLst/>
          </a:prstGeom>
        </p:spPr>
        <p:txBody>
          <a:bodyPr>
            <a:normAutofit lnSpcReduction="10000"/>
          </a:bodyPr>
          <a:lstStyle/>
          <a:p>
            <a:pPr marL="335279" indent="-335279" defTabSz="514095">
              <a:spcBef>
                <a:spcPts val="1400"/>
              </a:spcBef>
              <a:buClr>
                <a:srgbClr val="000000"/>
              </a:buClr>
              <a:defRPr sz="4576">
                <a:latin typeface="+mn-lt"/>
                <a:ea typeface="+mn-ea"/>
                <a:cs typeface="+mn-cs"/>
                <a:sym typeface="Myriad Pro"/>
              </a:defRPr>
            </a:pPr>
            <a:r>
              <a:rPr dirty="0"/>
              <a:t>it's an emergency, we must act!</a:t>
            </a:r>
          </a:p>
          <a:p>
            <a:pPr marL="335279" indent="-335279" defTabSz="514095">
              <a:spcBef>
                <a:spcPts val="1400"/>
              </a:spcBef>
              <a:buClr>
                <a:srgbClr val="000000"/>
              </a:buClr>
              <a:defRPr sz="4576">
                <a:latin typeface="+mn-lt"/>
                <a:ea typeface="+mn-ea"/>
                <a:cs typeface="+mn-cs"/>
                <a:sym typeface="Myriad Pro"/>
              </a:defRPr>
            </a:pPr>
            <a:r>
              <a:rPr dirty="0"/>
              <a:t>if I don't do my bit, I can't blame others for not doing theirs when the ice cap melts</a:t>
            </a:r>
          </a:p>
          <a:p>
            <a:pPr marL="335279" indent="-335279" defTabSz="514095">
              <a:spcBef>
                <a:spcPts val="1400"/>
              </a:spcBef>
              <a:buClr>
                <a:srgbClr val="000000"/>
              </a:buClr>
              <a:defRPr sz="4576">
                <a:latin typeface="+mn-lt"/>
                <a:ea typeface="+mn-ea"/>
                <a:cs typeface="+mn-cs"/>
                <a:sym typeface="Myriad Pro"/>
              </a:defRPr>
            </a:pPr>
            <a:r>
              <a:rPr dirty="0"/>
              <a:t>WE MUST FIGHT FOR THE PENGUINS!!!</a:t>
            </a:r>
            <a:br>
              <a:rPr dirty="0"/>
            </a:br>
            <a:r>
              <a:rPr dirty="0"/>
              <a:t/>
            </a:r>
            <a:br>
              <a:rPr dirty="0"/>
            </a:br>
            <a:endParaRPr dirty="0"/>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this sounds like a scam</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it’s bourgeois and distracting to do the whole offset thing</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let's all fly more to do more good, right?</a:t>
            </a:r>
            <a:r>
              <a:rPr dirty="0"/>
              <a:t> </a:t>
            </a:r>
            <a:r>
              <a:rPr b="1" dirty="0">
                <a:solidFill>
                  <a:srgbClr val="FFFFFF"/>
                </a:solidFill>
              </a:rPr>
              <a:t>You disgust me.</a:t>
            </a:r>
          </a:p>
        </p:txBody>
      </p:sp>
      <p:sp>
        <p:nvSpPr>
          <p:cNvPr id="1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1212" name="“"/>
          <p:cNvSpPr txBox="1"/>
          <p:nvPr/>
        </p:nvSpPr>
        <p:spPr>
          <a:xfrm>
            <a:off x="309190" y="1123950"/>
            <a:ext cx="723305"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400">
                <a:solidFill>
                  <a:srgbClr val="000000"/>
                </a:solidFill>
                <a:latin typeface="Helvetica"/>
                <a:ea typeface="Helvetica"/>
                <a:cs typeface="Helvetica"/>
                <a:sym typeface="Helvetica"/>
              </a:defRPr>
            </a:lvl1pPr>
          </a:lstStyle>
          <a:p>
            <a:r>
              <a:t>“</a:t>
            </a:r>
          </a:p>
        </p:txBody>
      </p:sp>
      <p:sp>
        <p:nvSpPr>
          <p:cNvPr id="1213" name="”"/>
          <p:cNvSpPr txBox="1"/>
          <p:nvPr/>
        </p:nvSpPr>
        <p:spPr>
          <a:xfrm>
            <a:off x="11929690" y="8121650"/>
            <a:ext cx="723306"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400">
                <a:latin typeface="Helvetica"/>
                <a:ea typeface="Helvetica"/>
                <a:cs typeface="Helvetica"/>
                <a:sym typeface="Helvetica"/>
              </a:defRPr>
            </a:lvl1pPr>
          </a:lstStyle>
          <a:p>
            <a:r>
              <a:t>”</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dirty="0"/>
              <a:t>Measures of value</a:t>
            </a:r>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a:t>
            </a:r>
            <a:r>
              <a:rPr sz="3600" dirty="0" smtClean="0"/>
              <a:t>willingness </a:t>
            </a:r>
            <a:r>
              <a:rPr sz="3600" dirty="0"/>
              <a:t>to pay (WTP) </a:t>
            </a:r>
          </a:p>
          <a:p>
            <a:pPr marL="1144143" lvl="1" indent="-339470" defTabSz="578358">
              <a:spcBef>
                <a:spcPts val="1500"/>
              </a:spcBef>
              <a:buSzPct val="100000"/>
              <a:buChar char="•"/>
              <a:defRPr sz="3564"/>
            </a:pPr>
            <a:r>
              <a:rPr sz="3200" dirty="0" smtClean="0"/>
              <a:t>How </a:t>
            </a:r>
            <a:r>
              <a:rPr sz="3200" dirty="0"/>
              <a:t>much I value something I </a:t>
            </a:r>
            <a:r>
              <a:rPr sz="3200" b="1" dirty="0" smtClean="0"/>
              <a:t>do</a:t>
            </a:r>
            <a:r>
              <a:rPr lang="en-GB" sz="3200" b="1" dirty="0" smtClean="0"/>
              <a:t> </a:t>
            </a:r>
            <a:r>
              <a:rPr sz="3200" b="1" dirty="0" smtClean="0"/>
              <a:t>n</a:t>
            </a:r>
            <a:r>
              <a:rPr lang="en-GB" sz="3200" b="1" dirty="0" smtClean="0"/>
              <a:t>o</a:t>
            </a:r>
            <a:r>
              <a:rPr sz="3200" b="1" dirty="0" smtClean="0"/>
              <a:t>t</a:t>
            </a:r>
            <a:r>
              <a:rPr sz="3200" dirty="0" smtClean="0"/>
              <a:t> </a:t>
            </a:r>
            <a:r>
              <a:rPr sz="3200" dirty="0"/>
              <a:t>have </a:t>
            </a:r>
            <a:r>
              <a:rPr sz="3200" dirty="0" smtClean="0"/>
              <a:t>is measured by the most that I will give up in order to gain it</a:t>
            </a:r>
            <a:endParaRPr lang="en-GB" sz="3200" dirty="0" smtClean="0"/>
          </a:p>
          <a:p>
            <a:pPr marL="1144143" lvl="1" indent="-339470" defTabSz="578358">
              <a:spcBef>
                <a:spcPts val="1500"/>
              </a:spcBef>
              <a:buSzPct val="100000"/>
              <a:buChar char="•"/>
              <a:defRPr sz="3564"/>
            </a:pPr>
            <a:r>
              <a:rPr lang="en-GB" sz="3200" dirty="0" err="1" smtClean="0"/>
              <a:t>Hicksian</a:t>
            </a:r>
            <a:r>
              <a:rPr lang="en-GB" sz="3200" dirty="0" smtClean="0"/>
              <a:t> equivalent variation</a:t>
            </a:r>
            <a:r>
              <a:rPr sz="3200" dirty="0"/>
              <a:t/>
            </a:r>
            <a:br>
              <a:rPr sz="3200" dirty="0"/>
            </a:br>
            <a:endParaRPr sz="3200" dirty="0"/>
          </a:p>
          <a:p>
            <a:pPr marL="628650" indent="-628650" defTabSz="578358">
              <a:spcBef>
                <a:spcPts val="1500"/>
              </a:spcBef>
              <a:defRPr sz="5940"/>
            </a:pPr>
            <a:r>
              <a:rPr sz="3600" dirty="0" smtClean="0"/>
              <a:t>Minimum</a:t>
            </a:r>
            <a:r>
              <a:rPr lang="en-GB" sz="3600" dirty="0" smtClean="0"/>
              <a:t> </a:t>
            </a:r>
            <a:r>
              <a:rPr sz="3600" dirty="0" smtClean="0"/>
              <a:t>willingness </a:t>
            </a:r>
            <a:r>
              <a:rPr sz="3600" dirty="0"/>
              <a:t>to accept (WTA) </a:t>
            </a:r>
          </a:p>
          <a:p>
            <a:pPr marL="1144143" lvl="1" indent="-339470" defTabSz="578358">
              <a:spcBef>
                <a:spcPts val="1500"/>
              </a:spcBef>
              <a:buSzPct val="100000"/>
              <a:buChar char="•"/>
              <a:defRPr sz="3564"/>
            </a:pPr>
            <a:r>
              <a:rPr sz="3200" dirty="0"/>
              <a:t>How much I value something I </a:t>
            </a:r>
            <a:r>
              <a:rPr sz="3200" b="1" dirty="0"/>
              <a:t>do</a:t>
            </a:r>
            <a:r>
              <a:rPr sz="3200" dirty="0"/>
              <a:t> have is measured by the least I must gain in order to give it </a:t>
            </a:r>
            <a:r>
              <a:rPr sz="3200" dirty="0" smtClean="0"/>
              <a:t>up</a:t>
            </a:r>
            <a:endParaRPr lang="en-GB" sz="3200" dirty="0" smtClean="0"/>
          </a:p>
          <a:p>
            <a:pPr marL="1144143" lvl="1" indent="-339470" defTabSz="578358">
              <a:spcBef>
                <a:spcPts val="1500"/>
              </a:spcBef>
              <a:buSzPct val="100000"/>
              <a:buChar char="•"/>
              <a:defRPr sz="3564"/>
            </a:pPr>
            <a:r>
              <a:rPr lang="en-GB" sz="3200" dirty="0" err="1" smtClean="0"/>
              <a:t>Hicksian</a:t>
            </a:r>
            <a:r>
              <a:rPr lang="en-GB" sz="3200" dirty="0" smtClean="0"/>
              <a:t> compensating variation</a:t>
            </a:r>
            <a:endParaRPr sz="3200" dirty="0"/>
          </a:p>
        </p:txBody>
      </p:sp>
    </p:spTree>
    <p:extLst>
      <p:ext uri="{BB962C8B-B14F-4D97-AF65-F5344CB8AC3E}">
        <p14:creationId xmlns:p14="http://schemas.microsoft.com/office/powerpoint/2010/main" val="38380021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3" end="3"/>
                                            </p:txEl>
                                          </p:spTgt>
                                        </p:tgtEl>
                                        <p:attrNameLst>
                                          <p:attrName>style.visibility</p:attrName>
                                        </p:attrNameLst>
                                      </p:cBhvr>
                                      <p:to>
                                        <p:strVal val="visible"/>
                                      </p:to>
                                    </p:set>
                                    <p:animEffect transition="in" filter="dissolve">
                                      <p:cBhvr>
                                        <p:cTn id="7" dur="250"/>
                                        <p:tgtEl>
                                          <p:spTgt spid="398">
                                            <p:txEl>
                                              <p:pRg st="3" end="3"/>
                                            </p:txEl>
                                          </p:spTgt>
                                        </p:tgtEl>
                                      </p:cBhvr>
                                    </p:animEffect>
                                  </p:childTnLst>
                                </p:cTn>
                              </p:par>
                              <p:par>
                                <p:cTn id="8" presetID="9" presetClass="entr" presetSubtype="0" fill="hold" grpId="0" nodeType="withEffect">
                                  <p:stCondLst>
                                    <p:cond delay="0"/>
                                  </p:stCondLst>
                                  <p:iterate>
                                    <p:tmAbs val="0"/>
                                  </p:iterate>
                                  <p:childTnLst>
                                    <p:set>
                                      <p:cBhvr>
                                        <p:cTn id="9" fill="hold"/>
                                        <p:tgtEl>
                                          <p:spTgt spid="398">
                                            <p:txEl>
                                              <p:pRg st="4" end="4"/>
                                            </p:txEl>
                                          </p:spTgt>
                                        </p:tgtEl>
                                        <p:attrNameLst>
                                          <p:attrName>style.visibility</p:attrName>
                                        </p:attrNameLst>
                                      </p:cBhvr>
                                      <p:to>
                                        <p:strVal val="visible"/>
                                      </p:to>
                                    </p:set>
                                    <p:animEffect transition="in" filter="dissolve">
                                      <p:cBhvr>
                                        <p:cTn id="10" dur="250"/>
                                        <p:tgtEl>
                                          <p:spTgt spid="398">
                                            <p:txEl>
                                              <p:pRg st="4" end="4"/>
                                            </p:txEl>
                                          </p:spTgt>
                                        </p:tgtEl>
                                      </p:cBhvr>
                                    </p:animEffect>
                                  </p:childTnLst>
                                </p:cTn>
                              </p:par>
                              <p:par>
                                <p:cTn id="11" presetID="9" presetClass="entr" presetSubtype="0" fill="hold" grpId="0" nodeType="withEffect">
                                  <p:stCondLst>
                                    <p:cond delay="0"/>
                                  </p:stCondLst>
                                  <p:iterate>
                                    <p:tmAbs val="0"/>
                                  </p:iterate>
                                  <p:childTnLst>
                                    <p:set>
                                      <p:cBhvr>
                                        <p:cTn id="12" fill="hold"/>
                                        <p:tgtEl>
                                          <p:spTgt spid="398">
                                            <p:txEl>
                                              <p:pRg st="5" end="5"/>
                                            </p:txEl>
                                          </p:spTgt>
                                        </p:tgtEl>
                                        <p:attrNameLst>
                                          <p:attrName>style.visibility</p:attrName>
                                        </p:attrNameLst>
                                      </p:cBhvr>
                                      <p:to>
                                        <p:strVal val="visible"/>
                                      </p:to>
                                    </p:set>
                                    <p:animEffect transition="in" filter="dissolve">
                                      <p:cBhvr>
                                        <p:cTn id="13" dur="250"/>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45"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6"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7"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48"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53" name="Group"/>
          <p:cNvGrpSpPr/>
          <p:nvPr/>
        </p:nvGrpSpPr>
        <p:grpSpPr>
          <a:xfrm>
            <a:off x="2611933" y="2235199"/>
            <a:ext cx="7662367" cy="5004978"/>
            <a:chOff x="0" y="0"/>
            <a:chExt cx="7662366" cy="5004976"/>
          </a:xfrm>
        </p:grpSpPr>
        <p:grpSp>
          <p:nvGrpSpPr>
            <p:cNvPr id="751" name="Group"/>
            <p:cNvGrpSpPr/>
            <p:nvPr/>
          </p:nvGrpSpPr>
          <p:grpSpPr>
            <a:xfrm>
              <a:off x="552301" y="-1"/>
              <a:ext cx="7110066" cy="4592322"/>
              <a:chOff x="0" y="0"/>
              <a:chExt cx="7110065" cy="4592319"/>
            </a:xfrm>
          </p:grpSpPr>
          <p:sp>
            <p:nvSpPr>
              <p:cNvPr id="749"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50"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752"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756" name="Group"/>
          <p:cNvGrpSpPr/>
          <p:nvPr/>
        </p:nvGrpSpPr>
        <p:grpSpPr>
          <a:xfrm>
            <a:off x="1790700" y="4672329"/>
            <a:ext cx="3175000" cy="3075941"/>
            <a:chOff x="0" y="0"/>
            <a:chExt cx="3175000" cy="3075939"/>
          </a:xfrm>
        </p:grpSpPr>
        <p:sp>
          <p:nvSpPr>
            <p:cNvPr id="754" name="y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55"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759" name="Group"/>
          <p:cNvGrpSpPr/>
          <p:nvPr/>
        </p:nvGrpSpPr>
        <p:grpSpPr>
          <a:xfrm>
            <a:off x="355600" y="4872566"/>
            <a:ext cx="2239819" cy="1397001"/>
            <a:chOff x="0" y="0"/>
            <a:chExt cx="2239818" cy="1396999"/>
          </a:xfrm>
        </p:grpSpPr>
        <p:pic>
          <p:nvPicPr>
            <p:cNvPr id="757"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758"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grpSp>
        <p:nvGrpSpPr>
          <p:cNvPr id="762" name="Group"/>
          <p:cNvGrpSpPr/>
          <p:nvPr/>
        </p:nvGrpSpPr>
        <p:grpSpPr>
          <a:xfrm>
            <a:off x="5054162" y="7339330"/>
            <a:ext cx="2248338" cy="408941"/>
            <a:chOff x="0" y="0"/>
            <a:chExt cx="2248337" cy="408939"/>
          </a:xfrm>
        </p:grpSpPr>
        <p:sp>
          <p:nvSpPr>
            <p:cNvPr id="760" name="e1"/>
            <p:cNvSpPr txBox="1"/>
            <p:nvPr/>
          </p:nvSpPr>
          <p:spPr>
            <a:xfrm>
              <a:off x="1816537" y="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761" name="Line"/>
            <p:cNvSpPr/>
            <p:nvPr/>
          </p:nvSpPr>
          <p:spPr>
            <a:xfrm flipH="1">
              <a:off x="0" y="201163"/>
              <a:ext cx="1728991" cy="2"/>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63"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64" name="Maximum WTP to secure improvement"/>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secure </a:t>
            </a:r>
            <a:r>
              <a:rPr>
                <a:solidFill>
                  <a:srgbClr val="8EFA00"/>
                </a:solidFill>
              </a:rPr>
              <a:t>improvement</a:t>
            </a:r>
          </a:p>
        </p:txBody>
      </p:sp>
    </p:spTree>
    <p:extLst>
      <p:ext uri="{BB962C8B-B14F-4D97-AF65-F5344CB8AC3E}">
        <p14:creationId xmlns:p14="http://schemas.microsoft.com/office/powerpoint/2010/main" val="13871174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advAuto="0"/>
      <p:bldP spid="756" grpId="0" animBg="1" advAuto="0"/>
      <p:bldP spid="759" grpId="0" animBg="1" advAuto="0"/>
      <p:bldP spid="762" grpId="0" animBg="1" advAuto="0"/>
      <p:bldP spid="76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69"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0"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1"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72"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77" name="Group"/>
          <p:cNvGrpSpPr/>
          <p:nvPr/>
        </p:nvGrpSpPr>
        <p:grpSpPr>
          <a:xfrm>
            <a:off x="2611933" y="1168399"/>
            <a:ext cx="8411667" cy="6069205"/>
            <a:chOff x="0" y="0"/>
            <a:chExt cx="8411666" cy="6069204"/>
          </a:xfrm>
        </p:grpSpPr>
        <p:grpSp>
          <p:nvGrpSpPr>
            <p:cNvPr id="775" name="Group"/>
            <p:cNvGrpSpPr/>
            <p:nvPr/>
          </p:nvGrpSpPr>
          <p:grpSpPr>
            <a:xfrm>
              <a:off x="1299666" y="-1"/>
              <a:ext cx="7112001" cy="4611372"/>
              <a:chOff x="0" y="0"/>
              <a:chExt cx="7112000" cy="4611369"/>
            </a:xfrm>
          </p:grpSpPr>
          <p:sp>
            <p:nvSpPr>
              <p:cNvPr id="773"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74"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776"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778"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79"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782" name="Group"/>
          <p:cNvGrpSpPr/>
          <p:nvPr/>
        </p:nvGrpSpPr>
        <p:grpSpPr>
          <a:xfrm>
            <a:off x="368300" y="2954866"/>
            <a:ext cx="2239819" cy="1981201"/>
            <a:chOff x="0" y="0"/>
            <a:chExt cx="2239818" cy="1981200"/>
          </a:xfrm>
        </p:grpSpPr>
        <p:pic>
          <p:nvPicPr>
            <p:cNvPr id="780"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781"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grpSp>
        <p:nvGrpSpPr>
          <p:cNvPr id="785" name="Group"/>
          <p:cNvGrpSpPr/>
          <p:nvPr/>
        </p:nvGrpSpPr>
        <p:grpSpPr>
          <a:xfrm>
            <a:off x="4533900" y="7339330"/>
            <a:ext cx="2249253" cy="408941"/>
            <a:chOff x="0" y="0"/>
            <a:chExt cx="2249252" cy="408939"/>
          </a:xfrm>
        </p:grpSpPr>
        <p:sp>
          <p:nvSpPr>
            <p:cNvPr id="783" name="e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784" name="Line"/>
            <p:cNvSpPr/>
            <p:nvPr/>
          </p:nvSpPr>
          <p:spPr>
            <a:xfrm flipV="1">
              <a:off x="520262" y="201163"/>
              <a:ext cx="1728991" cy="1"/>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86"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87" name="Minimum WTA to tolerate deterioration"/>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tolerate </a:t>
            </a:r>
            <a:r>
              <a:rPr>
                <a:solidFill>
                  <a:srgbClr val="FF4848"/>
                </a:solidFill>
              </a:rPr>
              <a:t>deterioration</a:t>
            </a:r>
          </a:p>
        </p:txBody>
      </p:sp>
    </p:spTree>
    <p:extLst>
      <p:ext uri="{BB962C8B-B14F-4D97-AF65-F5344CB8AC3E}">
        <p14:creationId xmlns:p14="http://schemas.microsoft.com/office/powerpoint/2010/main" val="1499097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advAuto="0"/>
      <p:bldP spid="782" grpId="0" animBg="1" advAuto="0"/>
      <p:bldP spid="785" grpId="0" animBg="1" advAuto="0"/>
      <p:bldP spid="786"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P: real weaknesses"/>
          <p:cNvSpPr txBox="1">
            <a:spLocks noGrp="1"/>
          </p:cNvSpPr>
          <p:nvPr>
            <p:ph type="title"/>
          </p:nvPr>
        </p:nvSpPr>
        <p:spPr>
          <a:prstGeom prst="rect">
            <a:avLst/>
          </a:prstGeom>
        </p:spPr>
        <p:txBody>
          <a:bodyPr/>
          <a:lstStyle/>
          <a:p>
            <a:r>
              <a:rPr dirty="0">
                <a:solidFill>
                  <a:schemeClr val="tx1">
                    <a:lumMod val="95000"/>
                    <a:lumOff val="5000"/>
                  </a:schemeClr>
                </a:solidFill>
              </a:rPr>
              <a:t>SP: real weaknesses</a:t>
            </a:r>
          </a:p>
        </p:txBody>
      </p:sp>
      <p:sp>
        <p:nvSpPr>
          <p:cNvPr id="930" name="Costly, time-consuming…"/>
          <p:cNvSpPr txBox="1">
            <a:spLocks noGrp="1"/>
          </p:cNvSpPr>
          <p:nvPr>
            <p:ph type="body" idx="1"/>
          </p:nvPr>
        </p:nvSpPr>
        <p:spPr>
          <a:xfrm>
            <a:off x="812800" y="1625600"/>
            <a:ext cx="8664087" cy="7315200"/>
          </a:xfrm>
          <a:prstGeom prst="rect">
            <a:avLst/>
          </a:prstGeom>
        </p:spPr>
        <p:txBody>
          <a:bodyPr/>
          <a:lstStyle/>
          <a:p>
            <a:pPr marL="635000" indent="-635000"/>
            <a:r>
              <a:rPr sz="3600" dirty="0"/>
              <a:t>Costly, time-consuming</a:t>
            </a:r>
          </a:p>
          <a:p>
            <a:pPr marL="635000" indent="-635000"/>
            <a:r>
              <a:rPr sz="3600" dirty="0"/>
              <a:t>Not rooted in </a:t>
            </a:r>
            <a:r>
              <a:rPr sz="3600" dirty="0" smtClean="0"/>
              <a:t>actual</a:t>
            </a:r>
            <a:r>
              <a:rPr lang="en-GB" sz="3600" dirty="0" smtClean="0"/>
              <a:t> behaviour </a:t>
            </a:r>
          </a:p>
          <a:p>
            <a:pPr marL="1155700" lvl="1" indent="-342900">
              <a:buSzPct val="100000"/>
              <a:buChar char="•"/>
            </a:pPr>
            <a:r>
              <a:rPr sz="3200" dirty="0" smtClean="0"/>
              <a:t>Money </a:t>
            </a:r>
            <a:r>
              <a:rPr sz="3200" dirty="0"/>
              <a:t>not where </a:t>
            </a:r>
            <a:r>
              <a:rPr lang="en-GB" sz="3200" dirty="0" smtClean="0"/>
              <a:t>the</a:t>
            </a:r>
            <a:r>
              <a:rPr sz="3200" dirty="0" smtClean="0"/>
              <a:t> </a:t>
            </a:r>
            <a:r>
              <a:rPr sz="3200" dirty="0"/>
              <a:t>mouth is</a:t>
            </a:r>
          </a:p>
          <a:p>
            <a:pPr marL="1155700" lvl="1" indent="-342900">
              <a:buSzPct val="100000"/>
              <a:buChar char="•"/>
            </a:pPr>
            <a:r>
              <a:rPr sz="3200" dirty="0"/>
              <a:t>Various potential biases … </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1" name="Table"/>
          <p:cNvGraphicFramePr/>
          <p:nvPr>
            <p:extLst>
              <p:ext uri="{D42A27DB-BD31-4B8C-83A1-F6EECF244321}">
                <p14:modId xmlns:p14="http://schemas.microsoft.com/office/powerpoint/2010/main" val="1959183441"/>
              </p:ext>
            </p:extLst>
          </p:nvPr>
        </p:nvGraphicFramePr>
        <p:xfrm>
          <a:off x="863600" y="2540000"/>
          <a:ext cx="11264899" cy="5803900"/>
        </p:xfrm>
        <a:graphic>
          <a:graphicData uri="http://schemas.openxmlformats.org/drawingml/2006/table">
            <a:tbl>
              <a:tblPr>
                <a:tableStyleId>{8F44A2F1-9E1F-4B54-A3A2-5F16C0AD49E2}</a:tableStyleId>
              </a:tblPr>
              <a:tblGrid>
                <a:gridCol w="4201867">
                  <a:extLst>
                    <a:ext uri="{9D8B030D-6E8A-4147-A177-3AD203B41FA5}">
                      <a16:colId xmlns:a16="http://schemas.microsoft.com/office/drawing/2014/main" xmlns="" val="20000"/>
                    </a:ext>
                  </a:extLst>
                </a:gridCol>
                <a:gridCol w="3531516">
                  <a:extLst>
                    <a:ext uri="{9D8B030D-6E8A-4147-A177-3AD203B41FA5}">
                      <a16:colId xmlns:a16="http://schemas.microsoft.com/office/drawing/2014/main" xmlns="" val="20001"/>
                    </a:ext>
                  </a:extLst>
                </a:gridCol>
                <a:gridCol w="3531516">
                  <a:extLst>
                    <a:ext uri="{9D8B030D-6E8A-4147-A177-3AD203B41FA5}">
                      <a16:colId xmlns:a16="http://schemas.microsoft.com/office/drawing/2014/main" xmlns="" val="20002"/>
                    </a:ext>
                  </a:extLst>
                </a:gridCol>
              </a:tblGrid>
              <a:tr h="1603496">
                <a:tc>
                  <a:txBody>
                    <a:bodyPr/>
                    <a:lstStyle/>
                    <a:p>
                      <a:pPr algn="l" defTabSz="914400">
                        <a:lnSpc>
                          <a:spcPct val="80000"/>
                        </a:lnSpc>
                        <a:tabLst>
                          <a:tab pos="914400" algn="l"/>
                        </a:tabLst>
                        <a:defRPr sz="3400">
                          <a:latin typeface="+mn-lt"/>
                          <a:ea typeface="+mn-ea"/>
                          <a:cs typeface="+mn-cs"/>
                          <a:sym typeface="Myriad Pro"/>
                        </a:defRPr>
                      </a:pPr>
                      <a:endParaRPr dirty="0"/>
                    </a:p>
                  </a:txBody>
                  <a:tcPr marL="114300" marR="114300" marT="114300" marB="114300" anchor="ctr" horzOverflow="overflow">
                    <a:lnL w="0">
                      <a:miter lim="400000"/>
                    </a:lnL>
                    <a:lnT w="0">
                      <a:miter lim="400000"/>
                    </a:lnT>
                    <a:solidFill>
                      <a:srgbClr val="929292">
                        <a:alpha val="50000"/>
                      </a:srgbClr>
                    </a:solidFill>
                  </a:tcPr>
                </a:tc>
                <a:tc>
                  <a:txBody>
                    <a:bodyPr/>
                    <a:lstStyle/>
                    <a:p>
                      <a:pPr algn="l" defTabSz="914400">
                        <a:lnSpc>
                          <a:spcPct val="80000"/>
                        </a:lnSpc>
                        <a:tabLst>
                          <a:tab pos="914400" algn="l"/>
                        </a:tabLst>
                        <a:defRPr>
                          <a:solidFill>
                            <a:srgbClr val="000000"/>
                          </a:solidFill>
                        </a:defRPr>
                      </a:pPr>
                      <a:r>
                        <a:rPr sz="3400" b="1" dirty="0">
                          <a:solidFill>
                            <a:srgbClr val="FFFFFF"/>
                          </a:solidFill>
                          <a:latin typeface="+mn-lt"/>
                          <a:ea typeface="+mn-ea"/>
                          <a:cs typeface="+mn-cs"/>
                          <a:sym typeface="Myriad Pro"/>
                        </a:rPr>
                        <a:t>Compensating </a:t>
                      </a:r>
                      <a:r>
                        <a:rPr lang="en-GB" sz="3400" b="1" dirty="0" smtClean="0">
                          <a:solidFill>
                            <a:srgbClr val="FFFFFF"/>
                          </a:solidFill>
                          <a:latin typeface="+mn-lt"/>
                          <a:ea typeface="+mn-ea"/>
                          <a:cs typeface="+mn-cs"/>
                          <a:sym typeface="Myriad Pro"/>
                        </a:rPr>
                        <a:t>Variation</a:t>
                      </a:r>
                      <a:endParaRPr sz="3400" b="1" dirty="0">
                        <a:solidFill>
                          <a:srgbClr val="FFFFFF"/>
                        </a:solidFill>
                        <a:latin typeface="+mn-lt"/>
                        <a:ea typeface="+mn-ea"/>
                        <a:cs typeface="+mn-cs"/>
                        <a:sym typeface="Myriad Pro"/>
                      </a:endParaRPr>
                    </a:p>
                  </a:txBody>
                  <a:tcPr marL="114300" marR="114300" marT="114300" marB="114300" anchor="ctr" horzOverflow="overflow">
                    <a:solidFill>
                      <a:srgbClr val="929292">
                        <a:alpha val="50000"/>
                      </a:srgbClr>
                    </a:solidFill>
                  </a:tcPr>
                </a:tc>
                <a:tc>
                  <a:txBody>
                    <a:bodyPr/>
                    <a:lstStyle/>
                    <a:p>
                      <a:pPr algn="l" defTabSz="914400">
                        <a:lnSpc>
                          <a:spcPct val="80000"/>
                        </a:lnSpc>
                        <a:tabLst>
                          <a:tab pos="914400" algn="l"/>
                        </a:tabLst>
                        <a:defRPr>
                          <a:solidFill>
                            <a:srgbClr val="000000"/>
                          </a:solidFill>
                        </a:defRPr>
                      </a:pPr>
                      <a:r>
                        <a:rPr sz="3400" b="1" dirty="0">
                          <a:solidFill>
                            <a:srgbClr val="FFFFFF"/>
                          </a:solidFill>
                          <a:latin typeface="+mn-lt"/>
                          <a:ea typeface="+mn-ea"/>
                          <a:cs typeface="+mn-cs"/>
                          <a:sym typeface="Myriad Pro"/>
                        </a:rPr>
                        <a:t>Equivalent </a:t>
                      </a:r>
                      <a:r>
                        <a:rPr lang="en-GB" sz="3400" b="1" dirty="0" smtClean="0">
                          <a:solidFill>
                            <a:srgbClr val="FFFFFF"/>
                          </a:solidFill>
                          <a:latin typeface="+mn-lt"/>
                          <a:ea typeface="+mn-ea"/>
                          <a:cs typeface="+mn-cs"/>
                          <a:sym typeface="Myriad Pro"/>
                        </a:rPr>
                        <a:t>Variation</a:t>
                      </a:r>
                      <a:endParaRPr sz="3400" b="1" dirty="0">
                        <a:solidFill>
                          <a:srgbClr val="FFFFFF"/>
                        </a:solidFill>
                        <a:latin typeface="+mn-lt"/>
                        <a:ea typeface="+mn-ea"/>
                        <a:cs typeface="+mn-cs"/>
                        <a:sym typeface="Myriad Pro"/>
                      </a:endParaRPr>
                    </a:p>
                  </a:txBody>
                  <a:tcPr marL="114300" marR="114300" marT="114300" marB="114300" anchor="ctr" horzOverflow="overflow">
                    <a:solidFill>
                      <a:srgbClr val="929292">
                        <a:alpha val="50000"/>
                      </a:srgbClr>
                    </a:solidFill>
                  </a:tcPr>
                </a:tc>
                <a:extLst>
                  <a:ext uri="{0D108BD9-81ED-4DB2-BD59-A6C34878D82A}">
                    <a16:rowId xmlns:a16="http://schemas.microsoft.com/office/drawing/2014/main" xmlns="" val="10000"/>
                  </a:ext>
                </a:extLst>
              </a:tr>
              <a:tr h="1603496">
                <a:tc>
                  <a:txBody>
                    <a:bodyPr/>
                    <a:lstStyle/>
                    <a:p>
                      <a:pPr algn="l" defTabSz="914400">
                        <a:lnSpc>
                          <a:spcPct val="80000"/>
                        </a:lnSpc>
                        <a:tabLst>
                          <a:tab pos="914400" algn="l"/>
                        </a:tabLst>
                        <a:defRPr>
                          <a:solidFill>
                            <a:srgbClr val="000000"/>
                          </a:solidFill>
                        </a:defRPr>
                      </a:pPr>
                      <a:r>
                        <a:rPr sz="3400">
                          <a:solidFill>
                            <a:srgbClr val="FFFFFF"/>
                          </a:solidFill>
                          <a:latin typeface="+mn-lt"/>
                          <a:ea typeface="+mn-ea"/>
                          <a:cs typeface="+mn-cs"/>
                          <a:sym typeface="Myriad Pro"/>
                        </a:rPr>
                        <a:t>Implied property right is in ... </a:t>
                      </a:r>
                    </a:p>
                  </a:txBody>
                  <a:tcPr marL="114300" marR="114300" marT="114300" marB="114300" anchor="ctr" horzOverflow="overflow">
                    <a:solidFill>
                      <a:srgbClr val="929292">
                        <a:alpha val="50000"/>
                      </a:srgbClr>
                    </a:solidFill>
                  </a:tcPr>
                </a:tc>
                <a:tc>
                  <a:txBody>
                    <a:bodyPr/>
                    <a:lstStyle/>
                    <a:p>
                      <a:pPr algn="l" defTabSz="914400">
                        <a:lnSpc>
                          <a:spcPct val="80000"/>
                        </a:lnSpc>
                        <a:tabLst>
                          <a:tab pos="914400" algn="l"/>
                        </a:tabLst>
                        <a:defRPr>
                          <a:solidFill>
                            <a:srgbClr val="000000"/>
                          </a:solidFill>
                        </a:defRPr>
                      </a:pPr>
                      <a:r>
                        <a:rPr sz="3400">
                          <a:solidFill>
                            <a:srgbClr val="FFFFFF"/>
                          </a:solidFill>
                          <a:latin typeface="+mn-lt"/>
                          <a:ea typeface="+mn-ea"/>
                          <a:cs typeface="+mn-cs"/>
                          <a:sym typeface="Myriad Pro"/>
                        </a:rPr>
                        <a:t> status quo</a:t>
                      </a:r>
                    </a:p>
                  </a:txBody>
                  <a:tcPr marL="114300" marR="114300" marT="114300" marB="114300" anchor="ctr" horzOverflow="overflow">
                    <a:lnB w="50800">
                      <a:solidFill>
                        <a:srgbClr val="FFFFFF"/>
                      </a:solidFill>
                      <a:miter lim="400000"/>
                    </a:lnB>
                    <a:solidFill>
                      <a:srgbClr val="929292">
                        <a:alpha val="50000"/>
                      </a:srgbClr>
                    </a:solidFill>
                  </a:tcPr>
                </a:tc>
                <a:tc>
                  <a:txBody>
                    <a:bodyPr/>
                    <a:lstStyle/>
                    <a:p>
                      <a:pPr algn="l" defTabSz="914400">
                        <a:lnSpc>
                          <a:spcPct val="80000"/>
                        </a:lnSpc>
                        <a:tabLst>
                          <a:tab pos="914400" algn="l"/>
                        </a:tabLst>
                        <a:defRPr>
                          <a:solidFill>
                            <a:srgbClr val="000000"/>
                          </a:solidFill>
                        </a:defRPr>
                      </a:pPr>
                      <a:r>
                        <a:rPr sz="3400">
                          <a:solidFill>
                            <a:srgbClr val="FFFFFF"/>
                          </a:solidFill>
                          <a:latin typeface="+mn-lt"/>
                          <a:ea typeface="+mn-ea"/>
                          <a:cs typeface="+mn-cs"/>
                          <a:sym typeface="Myriad Pro"/>
                        </a:rPr>
                        <a:t> change</a:t>
                      </a:r>
                    </a:p>
                  </a:txBody>
                  <a:tcPr marL="114300" marR="114300" marT="114300" marB="114300" anchor="ctr" horzOverflow="overflow">
                    <a:lnB w="50800">
                      <a:solidFill>
                        <a:srgbClr val="FFFFFF"/>
                      </a:solidFill>
                      <a:miter lim="400000"/>
                    </a:lnB>
                    <a:solidFill>
                      <a:srgbClr val="929292">
                        <a:alpha val="50000"/>
                      </a:srgbClr>
                    </a:solidFill>
                  </a:tcPr>
                </a:tc>
                <a:extLst>
                  <a:ext uri="{0D108BD9-81ED-4DB2-BD59-A6C34878D82A}">
                    <a16:rowId xmlns:a16="http://schemas.microsoft.com/office/drawing/2014/main" xmlns="" val="10001"/>
                  </a:ext>
                </a:extLst>
              </a:tr>
              <a:tr h="1298454">
                <a:tc>
                  <a:txBody>
                    <a:bodyPr/>
                    <a:lstStyle/>
                    <a:p>
                      <a:pPr algn="l" defTabSz="914400">
                        <a:lnSpc>
                          <a:spcPct val="80000"/>
                        </a:lnSpc>
                        <a:tabLst>
                          <a:tab pos="914400" algn="l"/>
                        </a:tabLst>
                        <a:defRPr>
                          <a:solidFill>
                            <a:srgbClr val="000000"/>
                          </a:solidFill>
                        </a:defRPr>
                      </a:pPr>
                      <a:r>
                        <a:rPr sz="3400" b="1">
                          <a:solidFill>
                            <a:srgbClr val="00F900"/>
                          </a:solidFill>
                          <a:latin typeface="+mn-lt"/>
                          <a:ea typeface="+mn-ea"/>
                          <a:cs typeface="+mn-cs"/>
                          <a:sym typeface="Myriad Pro"/>
                        </a:rPr>
                        <a:t>Change is an improvement</a:t>
                      </a:r>
                    </a:p>
                  </a:txBody>
                  <a:tcPr marL="114300" marR="114300" marT="114300" marB="114300" anchor="ctr" horzOverflow="overflow">
                    <a:lnR w="50800">
                      <a:solidFill>
                        <a:srgbClr val="FFFFFF"/>
                      </a:solidFill>
                      <a:miter lim="400000"/>
                    </a:lnR>
                    <a:lnB w="12700">
                      <a:solidFill>
                        <a:srgbClr val="FFFFFF"/>
                      </a:solidFill>
                      <a:miter lim="400000"/>
                    </a:lnB>
                  </a:tcPr>
                </a:tc>
                <a:tc>
                  <a:txBody>
                    <a:bodyPr/>
                    <a:lstStyle/>
                    <a:p>
                      <a:pPr algn="l" defTabSz="914400">
                        <a:lnSpc>
                          <a:spcPct val="80000"/>
                        </a:lnSpc>
                        <a:tabLst>
                          <a:tab pos="914400" algn="l"/>
                        </a:tabLst>
                        <a:defRPr sz="3400" b="1">
                          <a:latin typeface="+mn-lt"/>
                          <a:ea typeface="+mn-ea"/>
                          <a:cs typeface="+mn-cs"/>
                          <a:sym typeface="Myriad Pro"/>
                        </a:defRPr>
                      </a:pPr>
                      <a:r>
                        <a:rPr>
                          <a:solidFill>
                            <a:srgbClr val="FFFB00"/>
                          </a:solidFill>
                        </a:rPr>
                        <a:t>WTP</a:t>
                      </a:r>
                      <a:r>
                        <a:t> to secure change</a:t>
                      </a:r>
                    </a:p>
                  </a:txBody>
                  <a:tcPr marL="114300" marR="114300" marT="114300" marB="114300" anchor="ctr" horzOverflow="overflow">
                    <a:lnL w="50800">
                      <a:solidFill>
                        <a:srgbClr val="FFFFFF"/>
                      </a:solidFill>
                      <a:miter lim="400000"/>
                    </a:lnL>
                    <a:lnR w="12700">
                      <a:solidFill>
                        <a:srgbClr val="FFFFFF"/>
                      </a:solidFill>
                      <a:miter lim="400000"/>
                    </a:lnR>
                    <a:lnT w="50800">
                      <a:solidFill>
                        <a:srgbClr val="FFFFFF"/>
                      </a:solidFill>
                      <a:miter lim="400000"/>
                    </a:lnT>
                    <a:lnB w="12700">
                      <a:solidFill>
                        <a:srgbClr val="FFFFFF"/>
                      </a:solidFill>
                      <a:miter lim="400000"/>
                    </a:lnB>
                  </a:tcPr>
                </a:tc>
                <a:tc>
                  <a:txBody>
                    <a:bodyPr/>
                    <a:lstStyle/>
                    <a:p>
                      <a:pPr algn="l" defTabSz="914400">
                        <a:lnSpc>
                          <a:spcPct val="80000"/>
                        </a:lnSpc>
                        <a:tabLst>
                          <a:tab pos="914400" algn="l"/>
                        </a:tabLst>
                        <a:defRPr sz="3400" b="1">
                          <a:latin typeface="+mn-lt"/>
                          <a:ea typeface="+mn-ea"/>
                          <a:cs typeface="+mn-cs"/>
                          <a:sym typeface="Myriad Pro"/>
                        </a:defRPr>
                      </a:pPr>
                      <a:r>
                        <a:rPr>
                          <a:solidFill>
                            <a:srgbClr val="00FDFF"/>
                          </a:solidFill>
                        </a:rPr>
                        <a:t>WTA</a:t>
                      </a:r>
                      <a:r>
                        <a:t> to forgo change</a:t>
                      </a:r>
                    </a:p>
                  </a:txBody>
                  <a:tcPr marL="114300" marR="114300" marT="114300" marB="114300" anchor="ctr" horzOverflow="overflow">
                    <a:lnL w="12700">
                      <a:solidFill>
                        <a:srgbClr val="FFFFFF"/>
                      </a:solidFill>
                      <a:miter lim="400000"/>
                    </a:lnL>
                    <a:lnT w="50800">
                      <a:solidFill>
                        <a:srgbClr val="FFFFFF"/>
                      </a:solidFill>
                      <a:miter lim="400000"/>
                    </a:lnT>
                    <a:lnB w="12700">
                      <a:solidFill>
                        <a:srgbClr val="FFFFFF"/>
                      </a:solidFill>
                      <a:miter lim="400000"/>
                    </a:lnB>
                  </a:tcPr>
                </a:tc>
                <a:extLst>
                  <a:ext uri="{0D108BD9-81ED-4DB2-BD59-A6C34878D82A}">
                    <a16:rowId xmlns:a16="http://schemas.microsoft.com/office/drawing/2014/main" xmlns="" val="10002"/>
                  </a:ext>
                </a:extLst>
              </a:tr>
              <a:tr h="1298454">
                <a:tc>
                  <a:txBody>
                    <a:bodyPr/>
                    <a:lstStyle/>
                    <a:p>
                      <a:pPr algn="l" defTabSz="914400">
                        <a:lnSpc>
                          <a:spcPct val="80000"/>
                        </a:lnSpc>
                        <a:tabLst>
                          <a:tab pos="914400" algn="l"/>
                        </a:tabLst>
                        <a:defRPr>
                          <a:solidFill>
                            <a:srgbClr val="000000"/>
                          </a:solidFill>
                        </a:defRPr>
                      </a:pPr>
                      <a:r>
                        <a:rPr sz="3400" b="1">
                          <a:solidFill>
                            <a:srgbClr val="FF4848"/>
                          </a:solidFill>
                          <a:latin typeface="+mn-lt"/>
                          <a:ea typeface="+mn-ea"/>
                          <a:cs typeface="+mn-cs"/>
                          <a:sym typeface="Myriad Pro"/>
                        </a:rPr>
                        <a:t>Change is a deterioration</a:t>
                      </a:r>
                    </a:p>
                  </a:txBody>
                  <a:tcPr marL="114300" marR="114300" marT="114300" marB="114300" anchor="ctr" horzOverflow="overflow">
                    <a:lnR w="50800">
                      <a:solidFill>
                        <a:srgbClr val="FFFFFF"/>
                      </a:solidFill>
                      <a:miter lim="400000"/>
                    </a:lnR>
                    <a:lnT w="12700">
                      <a:solidFill>
                        <a:srgbClr val="FFFFFF"/>
                      </a:solidFill>
                      <a:miter lim="400000"/>
                    </a:lnT>
                  </a:tcPr>
                </a:tc>
                <a:tc>
                  <a:txBody>
                    <a:bodyPr/>
                    <a:lstStyle/>
                    <a:p>
                      <a:pPr algn="l" defTabSz="914400">
                        <a:lnSpc>
                          <a:spcPct val="80000"/>
                        </a:lnSpc>
                        <a:tabLst>
                          <a:tab pos="914400" algn="l"/>
                        </a:tabLst>
                        <a:defRPr sz="3400" b="1">
                          <a:latin typeface="+mn-lt"/>
                          <a:ea typeface="+mn-ea"/>
                          <a:cs typeface="+mn-cs"/>
                          <a:sym typeface="Myriad Pro"/>
                        </a:defRPr>
                      </a:pPr>
                      <a:r>
                        <a:rPr>
                          <a:solidFill>
                            <a:srgbClr val="00FDFF"/>
                          </a:solidFill>
                        </a:rPr>
                        <a:t>WTA</a:t>
                      </a:r>
                      <a:r>
                        <a:t> to tolerate change</a:t>
                      </a:r>
                    </a:p>
                  </a:txBody>
                  <a:tcPr marL="114300" marR="114300" marT="114300" marB="114300" anchor="ctr" horzOverflow="overflow">
                    <a:lnL w="50800">
                      <a:solidFill>
                        <a:srgbClr val="FFFFFF"/>
                      </a:solidFill>
                      <a:miter lim="400000"/>
                    </a:lnL>
                    <a:lnR w="12700">
                      <a:solidFill>
                        <a:srgbClr val="FFFFFF"/>
                      </a:solidFill>
                      <a:miter lim="400000"/>
                    </a:lnR>
                    <a:lnT w="12700">
                      <a:solidFill>
                        <a:srgbClr val="FFFFFF"/>
                      </a:solidFill>
                      <a:miter lim="400000"/>
                    </a:lnT>
                  </a:tcPr>
                </a:tc>
                <a:tc>
                  <a:txBody>
                    <a:bodyPr/>
                    <a:lstStyle/>
                    <a:p>
                      <a:pPr algn="l" defTabSz="914400">
                        <a:lnSpc>
                          <a:spcPct val="80000"/>
                        </a:lnSpc>
                        <a:tabLst>
                          <a:tab pos="914400" algn="l"/>
                        </a:tabLst>
                        <a:defRPr sz="3400" b="1">
                          <a:latin typeface="+mn-lt"/>
                          <a:ea typeface="+mn-ea"/>
                          <a:cs typeface="+mn-cs"/>
                          <a:sym typeface="Myriad Pro"/>
                        </a:defRPr>
                      </a:pPr>
                      <a:r>
                        <a:rPr>
                          <a:solidFill>
                            <a:srgbClr val="FFFB00"/>
                          </a:solidFill>
                        </a:rPr>
                        <a:t>WTP</a:t>
                      </a:r>
                      <a:r>
                        <a:t> to avoid change</a:t>
                      </a:r>
                    </a:p>
                  </a:txBody>
                  <a:tcPr marL="114300" marR="114300" marT="114300" marB="114300" anchor="ctr" horzOverflow="overflow">
                    <a:lnL w="12700">
                      <a:solidFill>
                        <a:srgbClr val="FFFFFF"/>
                      </a:solidFill>
                      <a:miter lim="400000"/>
                    </a:lnL>
                    <a:lnT w="12700">
                      <a:solidFill>
                        <a:srgbClr val="FFFFFF"/>
                      </a:solidFill>
                      <a:miter lim="400000"/>
                    </a:lnT>
                  </a:tcPr>
                </a:tc>
                <a:extLst>
                  <a:ext uri="{0D108BD9-81ED-4DB2-BD59-A6C34878D82A}">
                    <a16:rowId xmlns:a16="http://schemas.microsoft.com/office/drawing/2014/main" xmlns="" val="10003"/>
                  </a:ext>
                </a:extLst>
              </a:tr>
            </a:tbl>
          </a:graphicData>
        </a:graphic>
      </p:graphicFrame>
      <p:sp>
        <p:nvSpPr>
          <p:cNvPr id="792" name="Rectangle"/>
          <p:cNvSpPr/>
          <p:nvPr/>
        </p:nvSpPr>
        <p:spPr>
          <a:xfrm>
            <a:off x="482600" y="4140200"/>
            <a:ext cx="8115300" cy="15875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93" name="Rectangle"/>
          <p:cNvSpPr/>
          <p:nvPr/>
        </p:nvSpPr>
        <p:spPr>
          <a:xfrm>
            <a:off x="8597900" y="2540000"/>
            <a:ext cx="3746500" cy="62103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94" name="4 welfare measures for an env’l change"/>
          <p:cNvSpPr txBox="1">
            <a:spLocks noGrp="1"/>
          </p:cNvSpPr>
          <p:nvPr>
            <p:ph type="title"/>
          </p:nvPr>
        </p:nvSpPr>
        <p:spPr>
          <a:prstGeom prst="rect">
            <a:avLst/>
          </a:prstGeom>
        </p:spPr>
        <p:txBody>
          <a:bodyPr/>
          <a:lstStyle/>
          <a:p>
            <a:r>
              <a:rPr dirty="0"/>
              <a:t>4 welfare measures for </a:t>
            </a:r>
            <a:r>
              <a:rPr lang="en-GB" dirty="0" smtClean="0"/>
              <a:t>environmental</a:t>
            </a:r>
            <a:r>
              <a:rPr dirty="0" smtClean="0"/>
              <a:t> </a:t>
            </a:r>
            <a:r>
              <a:rPr dirty="0"/>
              <a:t>change</a:t>
            </a:r>
          </a:p>
        </p:txBody>
      </p:sp>
      <p:sp>
        <p:nvSpPr>
          <p:cNvPr id="795" name="Rectangle"/>
          <p:cNvSpPr/>
          <p:nvPr/>
        </p:nvSpPr>
        <p:spPr>
          <a:xfrm>
            <a:off x="482600" y="2540000"/>
            <a:ext cx="8115300" cy="16002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solidFill>
                <a:schemeClr val="bg1"/>
              </a:solidFill>
            </a:endParaRPr>
          </a:p>
        </p:txBody>
      </p:sp>
    </p:spTree>
    <p:extLst>
      <p:ext uri="{BB962C8B-B14F-4D97-AF65-F5344CB8AC3E}">
        <p14:creationId xmlns:p14="http://schemas.microsoft.com/office/powerpoint/2010/main" val="157893430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0" nodeType="clickEffect">
                                  <p:stCondLst>
                                    <p:cond delay="0"/>
                                  </p:stCondLst>
                                  <p:iterate>
                                    <p:tmAbs val="0"/>
                                  </p:iterate>
                                  <p:childTnLst>
                                    <p:animEffect transition="out" filter="dissolve">
                                      <p:cBhvr>
                                        <p:cTn id="6" dur="500" fill="hold"/>
                                        <p:tgtEl>
                                          <p:spTgt spid="792"/>
                                        </p:tgtEl>
                                      </p:cBhvr>
                                    </p:animEffect>
                                    <p:set>
                                      <p:cBhvr>
                                        <p:cTn id="7" fill="hold">
                                          <p:stCondLst>
                                            <p:cond delay="499"/>
                                          </p:stCondLst>
                                        </p:cTn>
                                        <p:tgtEl>
                                          <p:spTgt spid="79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fill="hold" grpId="0" nodeType="clickEffect">
                                  <p:stCondLst>
                                    <p:cond delay="0"/>
                                  </p:stCondLst>
                                  <p:iterate>
                                    <p:tmAbs val="0"/>
                                  </p:iterate>
                                  <p:childTnLst>
                                    <p:animEffect transition="out" filter="dissolve">
                                      <p:cBhvr>
                                        <p:cTn id="11" dur="500" fill="hold"/>
                                        <p:tgtEl>
                                          <p:spTgt spid="795"/>
                                        </p:tgtEl>
                                      </p:cBhvr>
                                    </p:animEffect>
                                    <p:set>
                                      <p:cBhvr>
                                        <p:cTn id="12" fill="hold">
                                          <p:stCondLst>
                                            <p:cond delay="499"/>
                                          </p:stCondLst>
                                        </p:cTn>
                                        <p:tgtEl>
                                          <p:spTgt spid="7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fill="hold" grpId="0" nodeType="clickEffect">
                                  <p:stCondLst>
                                    <p:cond delay="0"/>
                                  </p:stCondLst>
                                  <p:iterate>
                                    <p:tmAbs val="0"/>
                                  </p:iterate>
                                  <p:childTnLst>
                                    <p:animEffect transition="out" filter="dissolve">
                                      <p:cBhvr>
                                        <p:cTn id="16" dur="500" fill="hold"/>
                                        <p:tgtEl>
                                          <p:spTgt spid="793"/>
                                        </p:tgtEl>
                                      </p:cBhvr>
                                    </p:animEffect>
                                    <p:set>
                                      <p:cBhvr>
                                        <p:cTn id="17" fill="hold">
                                          <p:stCondLst>
                                            <p:cond delay="499"/>
                                          </p:stCondLst>
                                        </p:cTn>
                                        <p:tgtEl>
                                          <p:spTgt spid="7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 grpId="0" animBg="1" advAuto="0"/>
      <p:bldP spid="793" grpId="0" animBg="1" advAuto="0"/>
      <p:bldP spid="795"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0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2"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0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08" name="Group"/>
          <p:cNvGrpSpPr/>
          <p:nvPr/>
        </p:nvGrpSpPr>
        <p:grpSpPr>
          <a:xfrm>
            <a:off x="2611933" y="2235199"/>
            <a:ext cx="7662367" cy="5004978"/>
            <a:chOff x="0" y="0"/>
            <a:chExt cx="7662366" cy="5004976"/>
          </a:xfrm>
        </p:grpSpPr>
        <p:grpSp>
          <p:nvGrpSpPr>
            <p:cNvPr id="806" name="Group"/>
            <p:cNvGrpSpPr/>
            <p:nvPr/>
          </p:nvGrpSpPr>
          <p:grpSpPr>
            <a:xfrm>
              <a:off x="552301" y="-1"/>
              <a:ext cx="7110066" cy="4592322"/>
              <a:chOff x="0" y="0"/>
              <a:chExt cx="7110065" cy="4592319"/>
            </a:xfrm>
          </p:grpSpPr>
          <p:sp>
            <p:nvSpPr>
              <p:cNvPr id="80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0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807"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811" name="Group"/>
          <p:cNvGrpSpPr/>
          <p:nvPr/>
        </p:nvGrpSpPr>
        <p:grpSpPr>
          <a:xfrm>
            <a:off x="1790700" y="4672329"/>
            <a:ext cx="3175000" cy="3075941"/>
            <a:chOff x="0" y="0"/>
            <a:chExt cx="3175000" cy="3075939"/>
          </a:xfrm>
        </p:grpSpPr>
        <p:sp>
          <p:nvSpPr>
            <p:cNvPr id="809" name="y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10"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814" name="Group"/>
          <p:cNvGrpSpPr/>
          <p:nvPr/>
        </p:nvGrpSpPr>
        <p:grpSpPr>
          <a:xfrm>
            <a:off x="355600" y="4872566"/>
            <a:ext cx="2239819" cy="1397001"/>
            <a:chOff x="0" y="0"/>
            <a:chExt cx="2239818" cy="1396999"/>
          </a:xfrm>
        </p:grpSpPr>
        <p:pic>
          <p:nvPicPr>
            <p:cNvPr id="812"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13"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15"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16" name="Line"/>
          <p:cNvSpPr/>
          <p:nvPr/>
        </p:nvSpPr>
        <p:spPr>
          <a:xfrm>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17"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18" name="Maximum WTP to avoid deterioration"/>
          <p:cNvSpPr txBox="1"/>
          <p:nvPr/>
        </p:nvSpPr>
        <p:spPr>
          <a:xfrm>
            <a:off x="596900" y="8763000"/>
            <a:ext cx="11811000"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avoid </a:t>
            </a:r>
            <a:r>
              <a:rPr>
                <a:solidFill>
                  <a:srgbClr val="FF2600"/>
                </a:solidFill>
              </a:rPr>
              <a:t>deterioration</a:t>
            </a:r>
          </a:p>
        </p:txBody>
      </p:sp>
      <p:grpSp>
        <p:nvGrpSpPr>
          <p:cNvPr id="821" name="Group"/>
          <p:cNvGrpSpPr/>
          <p:nvPr/>
        </p:nvGrpSpPr>
        <p:grpSpPr>
          <a:xfrm>
            <a:off x="5727700" y="7315200"/>
            <a:ext cx="444500" cy="444500"/>
            <a:chOff x="0" y="0"/>
            <a:chExt cx="444500" cy="444500"/>
          </a:xfrm>
        </p:grpSpPr>
        <p:sp>
          <p:nvSpPr>
            <p:cNvPr id="819"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20"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51693818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26"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7"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8"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29"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34" name="Group"/>
          <p:cNvGrpSpPr/>
          <p:nvPr/>
        </p:nvGrpSpPr>
        <p:grpSpPr>
          <a:xfrm>
            <a:off x="2611933" y="1168399"/>
            <a:ext cx="8411667" cy="6069205"/>
            <a:chOff x="0" y="0"/>
            <a:chExt cx="8411666" cy="6069204"/>
          </a:xfrm>
        </p:grpSpPr>
        <p:grpSp>
          <p:nvGrpSpPr>
            <p:cNvPr id="832" name="Group"/>
            <p:cNvGrpSpPr/>
            <p:nvPr/>
          </p:nvGrpSpPr>
          <p:grpSpPr>
            <a:xfrm>
              <a:off x="1299666" y="-1"/>
              <a:ext cx="7112001" cy="4611372"/>
              <a:chOff x="0" y="0"/>
              <a:chExt cx="7112000" cy="4611369"/>
            </a:xfrm>
          </p:grpSpPr>
          <p:sp>
            <p:nvSpPr>
              <p:cNvPr id="830"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31"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33"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835"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36"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839" name="Group"/>
          <p:cNvGrpSpPr/>
          <p:nvPr/>
        </p:nvGrpSpPr>
        <p:grpSpPr>
          <a:xfrm>
            <a:off x="368300" y="2954866"/>
            <a:ext cx="2239819" cy="1981201"/>
            <a:chOff x="0" y="0"/>
            <a:chExt cx="2239818" cy="1981200"/>
          </a:xfrm>
        </p:grpSpPr>
        <p:pic>
          <p:nvPicPr>
            <p:cNvPr id="837"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38"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40" name="e0"/>
          <p:cNvSpPr txBox="1"/>
          <p:nvPr/>
        </p:nvSpPr>
        <p:spPr>
          <a:xfrm>
            <a:off x="45339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841"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42" name="Minimum WTA to forgo improvement"/>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forgo </a:t>
            </a:r>
            <a:r>
              <a:rPr>
                <a:solidFill>
                  <a:srgbClr val="00F900"/>
                </a:solidFill>
              </a:rPr>
              <a:t>improvement</a:t>
            </a:r>
          </a:p>
        </p:txBody>
      </p:sp>
      <p:sp>
        <p:nvSpPr>
          <p:cNvPr id="843" name="Line"/>
          <p:cNvSpPr/>
          <p:nvPr/>
        </p:nvSpPr>
        <p:spPr>
          <a:xfrm flipH="1">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46" name="Group"/>
          <p:cNvGrpSpPr/>
          <p:nvPr/>
        </p:nvGrpSpPr>
        <p:grpSpPr>
          <a:xfrm>
            <a:off x="5727700" y="7315200"/>
            <a:ext cx="444500" cy="444500"/>
            <a:chOff x="0" y="0"/>
            <a:chExt cx="444500" cy="444500"/>
          </a:xfrm>
        </p:grpSpPr>
        <p:sp>
          <p:nvSpPr>
            <p:cNvPr id="844"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45"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3878213581"/>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2"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5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56" name="Group"/>
          <p:cNvGrpSpPr/>
          <p:nvPr/>
        </p:nvGrpSpPr>
        <p:grpSpPr>
          <a:xfrm>
            <a:off x="3164234" y="2235199"/>
            <a:ext cx="7110066" cy="4592322"/>
            <a:chOff x="0" y="0"/>
            <a:chExt cx="7110065" cy="4592319"/>
          </a:xfrm>
        </p:grpSpPr>
        <p:sp>
          <p:nvSpPr>
            <p:cNvPr id="85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grpSp>
        <p:nvGrpSpPr>
          <p:cNvPr id="859" name="Group"/>
          <p:cNvGrpSpPr/>
          <p:nvPr/>
        </p:nvGrpSpPr>
        <p:grpSpPr>
          <a:xfrm>
            <a:off x="3911600" y="1168399"/>
            <a:ext cx="7112000" cy="4611372"/>
            <a:chOff x="0" y="0"/>
            <a:chExt cx="7112000" cy="4611369"/>
          </a:xfrm>
        </p:grpSpPr>
        <p:sp>
          <p:nvSpPr>
            <p:cNvPr id="857"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8"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60" name="Line"/>
          <p:cNvSpPr/>
          <p:nvPr/>
        </p:nvSpPr>
        <p:spPr>
          <a:xfrm>
            <a:off x="2611933" y="4888103"/>
            <a:ext cx="4457701"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1"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62" name="e0"/>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nvGrpSpPr>
          <p:cNvPr id="865" name="Group"/>
          <p:cNvGrpSpPr/>
          <p:nvPr/>
        </p:nvGrpSpPr>
        <p:grpSpPr>
          <a:xfrm>
            <a:off x="368300" y="2954866"/>
            <a:ext cx="2239819" cy="1981201"/>
            <a:chOff x="0" y="0"/>
            <a:chExt cx="2239818" cy="1981200"/>
          </a:xfrm>
        </p:grpSpPr>
        <p:pic>
          <p:nvPicPr>
            <p:cNvPr id="863"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64"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66" name="e1"/>
          <p:cNvSpPr txBox="1"/>
          <p:nvPr/>
        </p:nvSpPr>
        <p:spPr>
          <a:xfrm>
            <a:off x="45339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67"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8" name="Line"/>
          <p:cNvSpPr/>
          <p:nvPr/>
        </p:nvSpPr>
        <p:spPr>
          <a:xfrm>
            <a:off x="2602591" y="6253545"/>
            <a:ext cx="4470399"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71" name="Group"/>
          <p:cNvGrpSpPr/>
          <p:nvPr/>
        </p:nvGrpSpPr>
        <p:grpSpPr>
          <a:xfrm>
            <a:off x="355600" y="4872566"/>
            <a:ext cx="2239819" cy="1397001"/>
            <a:chOff x="0" y="0"/>
            <a:chExt cx="2239818" cy="1396999"/>
          </a:xfrm>
        </p:grpSpPr>
        <p:pic>
          <p:nvPicPr>
            <p:cNvPr id="869"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70"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72" name="WTP ≠ WTA"/>
          <p:cNvSpPr txBox="1"/>
          <p:nvPr/>
        </p:nvSpPr>
        <p:spPr>
          <a:xfrm>
            <a:off x="9023125" y="1155700"/>
            <a:ext cx="267563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latin typeface="+mn-lt"/>
                <a:ea typeface="+mn-ea"/>
                <a:cs typeface="+mn-cs"/>
                <a:sym typeface="Myriad Pro"/>
              </a:defRPr>
            </a:lvl1pPr>
          </a:lstStyle>
          <a:p>
            <a:r>
              <a:t>WTP ≠ WTA</a:t>
            </a:r>
          </a:p>
        </p:txBody>
      </p:sp>
    </p:spTree>
    <p:extLst>
      <p:ext uri="{BB962C8B-B14F-4D97-AF65-F5344CB8AC3E}">
        <p14:creationId xmlns:p14="http://schemas.microsoft.com/office/powerpoint/2010/main" val="8643200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WTP ≠ WTA: why the disparity?"/>
          <p:cNvSpPr txBox="1">
            <a:spLocks noGrp="1"/>
          </p:cNvSpPr>
          <p:nvPr>
            <p:ph type="title"/>
          </p:nvPr>
        </p:nvSpPr>
        <p:spPr>
          <a:prstGeom prst="rect">
            <a:avLst/>
          </a:prstGeom>
        </p:spPr>
        <p:txBody>
          <a:bodyPr/>
          <a:lstStyle/>
          <a:p>
            <a:r>
              <a:t>WTP ≠ WTA: why the disparity?</a:t>
            </a:r>
          </a:p>
        </p:txBody>
      </p:sp>
      <p:sp>
        <p:nvSpPr>
          <p:cNvPr id="877" name="Income effect…"/>
          <p:cNvSpPr txBox="1">
            <a:spLocks noGrp="1"/>
          </p:cNvSpPr>
          <p:nvPr>
            <p:ph type="body" idx="1"/>
          </p:nvPr>
        </p:nvSpPr>
        <p:spPr>
          <a:xfrm>
            <a:off x="812800" y="1625600"/>
            <a:ext cx="10384852" cy="7315200"/>
          </a:xfrm>
          <a:prstGeom prst="rect">
            <a:avLst/>
          </a:prstGeom>
        </p:spPr>
        <p:txBody>
          <a:bodyPr>
            <a:normAutofit/>
          </a:bodyPr>
          <a:lstStyle/>
          <a:p>
            <a:pPr marL="635000" indent="-635000"/>
            <a:r>
              <a:rPr sz="3600" dirty="0"/>
              <a:t>Income effect</a:t>
            </a:r>
          </a:p>
          <a:p>
            <a:pPr marL="635000" indent="-635000"/>
            <a:r>
              <a:rPr sz="3600" dirty="0"/>
              <a:t>Substitution effect</a:t>
            </a:r>
          </a:p>
          <a:p>
            <a:pPr marL="1155700" lvl="1" indent="-342900">
              <a:buSzPct val="100000"/>
              <a:buChar char="•"/>
            </a:pPr>
            <a:r>
              <a:rPr sz="3200" dirty="0" err="1"/>
              <a:t>Hanemann</a:t>
            </a:r>
            <a:r>
              <a:rPr sz="3200" dirty="0"/>
              <a:t>, 1991</a:t>
            </a:r>
            <a:r>
              <a:rPr dirty="0"/>
              <a:t/>
            </a:r>
            <a:br>
              <a:rPr dirty="0"/>
            </a:br>
            <a:endParaRPr dirty="0"/>
          </a:p>
          <a:p>
            <a:pPr marL="635000" indent="-635000"/>
            <a:r>
              <a:rPr sz="3600" dirty="0"/>
              <a:t>Endowment effect, loss aversion</a:t>
            </a:r>
          </a:p>
          <a:p>
            <a:pPr marL="1155700" lvl="1" indent="-342900">
              <a:buSzPct val="100000"/>
              <a:buChar char="•"/>
            </a:pPr>
            <a:r>
              <a:rPr sz="3200" dirty="0" err="1"/>
              <a:t>Behavioural</a:t>
            </a:r>
            <a:r>
              <a:rPr sz="3200" dirty="0"/>
              <a:t> economic explanation</a:t>
            </a:r>
          </a:p>
        </p:txBody>
      </p:sp>
    </p:spTree>
    <p:extLst>
      <p:ext uri="{BB962C8B-B14F-4D97-AF65-F5344CB8AC3E}">
        <p14:creationId xmlns:p14="http://schemas.microsoft.com/office/powerpoint/2010/main" val="31547308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haler, 1982"/>
          <p:cNvSpPr txBox="1">
            <a:spLocks noGrp="1"/>
          </p:cNvSpPr>
          <p:nvPr>
            <p:ph type="title"/>
          </p:nvPr>
        </p:nvSpPr>
        <p:spPr>
          <a:prstGeom prst="rect">
            <a:avLst/>
          </a:prstGeom>
        </p:spPr>
        <p:txBody>
          <a:bodyPr/>
          <a:lstStyle/>
          <a:p>
            <a:r>
              <a:t>Thaler, 1982</a:t>
            </a:r>
          </a:p>
        </p:txBody>
      </p:sp>
      <p:sp>
        <p:nvSpPr>
          <p:cNvPr id="882" name="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p:cNvSpPr txBox="1">
            <a:spLocks noGrp="1"/>
          </p:cNvSpPr>
          <p:nvPr>
            <p:ph type="body" idx="1"/>
          </p:nvPr>
        </p:nvSpPr>
        <p:spPr>
          <a:prstGeom prst="rect">
            <a:avLst/>
          </a:prstGeom>
        </p:spPr>
        <p:txBody>
          <a:bodyPr>
            <a:normAutofit fontScale="92500" lnSpcReduction="20000"/>
          </a:bodyPr>
          <a:lstStyle/>
          <a:p>
            <a:pPr marL="236220" indent="-236220" defTabSz="362204">
              <a:spcBef>
                <a:spcPts val="900"/>
              </a:spcBef>
              <a:defRPr sz="3720"/>
            </a:pPr>
            <a:r>
              <a:t>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a:t>
            </a:r>
          </a:p>
          <a:p>
            <a:pPr marL="236220" indent="-236220" defTabSz="362204">
              <a:spcBef>
                <a:spcPts val="900"/>
              </a:spcBef>
              <a:defRPr sz="3720"/>
            </a:pPr>
            <a:r>
              <a:t>We are conducting experiments on the same disease for which we need subjects. A subject will just have to expose him or herself to the disease and risk a one-in-a-thousand chance of death. What is the minimum fee you would accept to become such a subject?</a:t>
            </a:r>
          </a:p>
        </p:txBody>
      </p:sp>
    </p:spTree>
    <p:extLst>
      <p:ext uri="{BB962C8B-B14F-4D97-AF65-F5344CB8AC3E}">
        <p14:creationId xmlns:p14="http://schemas.microsoft.com/office/powerpoint/2010/main" val="24949491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82">
                                            <p:txEl>
                                              <p:pRg st="1" end="1"/>
                                            </p:txEl>
                                          </p:spTgt>
                                        </p:tgtEl>
                                        <p:attrNameLst>
                                          <p:attrName>style.visibility</p:attrName>
                                        </p:attrNameLst>
                                      </p:cBhvr>
                                      <p:to>
                                        <p:strVal val="visible"/>
                                      </p:to>
                                    </p:set>
                                    <p:animEffect transition="in" filter="dissolve">
                                      <p:cBhvr>
                                        <p:cTn id="7" dur="400"/>
                                        <p:tgtEl>
                                          <p:spTgt spid="8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roperty rights"/>
          <p:cNvSpPr txBox="1">
            <a:spLocks noGrp="1"/>
          </p:cNvSpPr>
          <p:nvPr>
            <p:ph type="title"/>
          </p:nvPr>
        </p:nvSpPr>
        <p:spPr>
          <a:prstGeom prst="rect">
            <a:avLst/>
          </a:prstGeom>
        </p:spPr>
        <p:txBody>
          <a:bodyPr/>
          <a:lstStyle/>
          <a:p>
            <a:r>
              <a:t>Property rights</a:t>
            </a:r>
          </a:p>
        </p:txBody>
      </p:sp>
      <p:sp>
        <p:nvSpPr>
          <p:cNvPr id="887" name="Crucial to policy…"/>
          <p:cNvSpPr txBox="1">
            <a:spLocks noGrp="1"/>
          </p:cNvSpPr>
          <p:nvPr>
            <p:ph type="body" idx="1"/>
          </p:nvPr>
        </p:nvSpPr>
        <p:spPr>
          <a:prstGeom prst="rect">
            <a:avLst/>
          </a:prstGeom>
        </p:spPr>
        <p:txBody>
          <a:bodyPr/>
          <a:lstStyle/>
          <a:p>
            <a:pPr marL="635000" indent="-635000"/>
            <a:r>
              <a:t>Crucial to policy</a:t>
            </a:r>
          </a:p>
          <a:p>
            <a:pPr marL="1155700" lvl="1" indent="-342900">
              <a:buSzPct val="100000"/>
              <a:buChar char="•"/>
            </a:pPr>
            <a:r>
              <a:t>Your right to pollute, or my right to clean air?</a:t>
            </a:r>
            <a:r>
              <a:rPr sz="1800"/>
              <a:t/>
            </a:r>
            <a:br>
              <a:rPr sz="1800"/>
            </a:br>
            <a:endParaRPr sz="1800"/>
          </a:p>
          <a:p>
            <a:pPr marL="635000" indent="-635000"/>
            <a:r>
              <a:t>Crucial to valuation</a:t>
            </a:r>
          </a:p>
          <a:p>
            <a:pPr marL="635000" indent="-635000"/>
            <a:r>
              <a:t>Philosophical, political, legal</a:t>
            </a:r>
          </a:p>
        </p:txBody>
      </p:sp>
    </p:spTree>
    <p:extLst>
      <p:ext uri="{BB962C8B-B14F-4D97-AF65-F5344CB8AC3E}">
        <p14:creationId xmlns:p14="http://schemas.microsoft.com/office/powerpoint/2010/main" val="24419463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1" name="Aggregate WTP and WTA"/>
          <p:cNvSpPr txBox="1">
            <a:spLocks noGrp="1"/>
          </p:cNvSpPr>
          <p:nvPr>
            <p:ph type="title"/>
          </p:nvPr>
        </p:nvSpPr>
        <p:spPr>
          <a:prstGeom prst="rect">
            <a:avLst/>
          </a:prstGeom>
        </p:spPr>
        <p:txBody>
          <a:bodyPr/>
          <a:lstStyle/>
          <a:p>
            <a:r>
              <a:t>Aggregate WTP and WTA</a:t>
            </a:r>
          </a:p>
        </p:txBody>
      </p:sp>
      <p:sp>
        <p:nvSpPr>
          <p:cNvPr id="892" name="Mean…"/>
          <p:cNvSpPr txBox="1">
            <a:spLocks noGrp="1"/>
          </p:cNvSpPr>
          <p:nvPr>
            <p:ph type="body" idx="1"/>
          </p:nvPr>
        </p:nvSpPr>
        <p:spPr>
          <a:xfrm>
            <a:off x="812800" y="1625600"/>
            <a:ext cx="8280400" cy="7315200"/>
          </a:xfrm>
          <a:prstGeom prst="rect">
            <a:avLst/>
          </a:prstGeom>
        </p:spPr>
        <p:txBody>
          <a:bodyPr>
            <a:normAutofit/>
          </a:bodyPr>
          <a:lstStyle/>
          <a:p>
            <a:pPr marL="635000" indent="-635000"/>
            <a:r>
              <a:rPr sz="3600" dirty="0"/>
              <a:t>Mean</a:t>
            </a:r>
          </a:p>
          <a:p>
            <a:pPr marL="1155700" lvl="1" indent="-342900">
              <a:buSzPct val="100000"/>
              <a:buChar char="•"/>
            </a:pPr>
            <a:r>
              <a:rPr sz="3200" dirty="0"/>
              <a:t>Mean × population size </a:t>
            </a:r>
            <a:br>
              <a:rPr sz="3200" dirty="0"/>
            </a:br>
            <a:r>
              <a:rPr sz="3200" dirty="0"/>
              <a:t>= total social welfare change</a:t>
            </a:r>
          </a:p>
          <a:p>
            <a:pPr marL="1155700" lvl="1" indent="-342900">
              <a:buSzPct val="100000"/>
              <a:buChar char="•"/>
            </a:pPr>
            <a:r>
              <a:rPr sz="3200" dirty="0"/>
              <a:t>Assumes we don’t care who benefits</a:t>
            </a:r>
          </a:p>
          <a:p>
            <a:pPr marL="1651000" lvl="2" indent="-508000">
              <a:buSzPct val="100000"/>
            </a:pPr>
            <a:r>
              <a:rPr sz="2800" dirty="0"/>
              <a:t>If we do, use weights (e.g. income)</a:t>
            </a:r>
            <a:br>
              <a:rPr sz="2800" dirty="0"/>
            </a:br>
            <a:r>
              <a:rPr sz="2800" dirty="0"/>
              <a:t>Also: distance </a:t>
            </a:r>
            <a:br>
              <a:rPr sz="2800" dirty="0"/>
            </a:br>
            <a:endParaRPr sz="2800" dirty="0"/>
          </a:p>
          <a:p>
            <a:pPr marL="635000" indent="-635000"/>
            <a:r>
              <a:rPr sz="3600" dirty="0"/>
              <a:t>Median</a:t>
            </a:r>
          </a:p>
          <a:p>
            <a:pPr marL="1155700" lvl="1" indent="-342900">
              <a:buSzPct val="100000"/>
              <a:buChar char="•"/>
            </a:pPr>
            <a:r>
              <a:rPr sz="3200" dirty="0"/>
              <a:t>Referendum: value at which half the population should vote each way </a:t>
            </a:r>
          </a:p>
          <a:p>
            <a:pPr marL="1155700" lvl="1" indent="-342900">
              <a:buSzPct val="100000"/>
              <a:buChar char="•"/>
            </a:pPr>
            <a:r>
              <a:rPr sz="3200" dirty="0"/>
              <a:t>More robust to outliers</a:t>
            </a:r>
          </a:p>
        </p:txBody>
      </p:sp>
    </p:spTree>
    <p:extLst>
      <p:ext uri="{BB962C8B-B14F-4D97-AF65-F5344CB8AC3E}">
        <p14:creationId xmlns:p14="http://schemas.microsoft.com/office/powerpoint/2010/main" val="86422324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 name="Standing"/>
          <p:cNvSpPr txBox="1">
            <a:spLocks noGrp="1"/>
          </p:cNvSpPr>
          <p:nvPr>
            <p:ph type="title"/>
          </p:nvPr>
        </p:nvSpPr>
        <p:spPr>
          <a:prstGeom prst="rect">
            <a:avLst/>
          </a:prstGeom>
        </p:spPr>
        <p:txBody>
          <a:bodyPr/>
          <a:lstStyle/>
          <a:p>
            <a:r>
              <a:rPr dirty="0"/>
              <a:t>Standing</a:t>
            </a:r>
          </a:p>
        </p:txBody>
      </p:sp>
      <p:sp>
        <p:nvSpPr>
          <p:cNvPr id="902" name="Whose values count? Whose values are you counting?…"/>
          <p:cNvSpPr txBox="1">
            <a:spLocks noGrp="1"/>
          </p:cNvSpPr>
          <p:nvPr>
            <p:ph type="body" idx="1"/>
          </p:nvPr>
        </p:nvSpPr>
        <p:spPr>
          <a:prstGeom prst="rect">
            <a:avLst/>
          </a:prstGeom>
        </p:spPr>
        <p:txBody>
          <a:bodyPr>
            <a:normAutofit/>
          </a:bodyPr>
          <a:lstStyle/>
          <a:p>
            <a:pPr marL="635000" indent="-635000"/>
            <a:r>
              <a:rPr sz="3600" dirty="0"/>
              <a:t>Whose values count?</a:t>
            </a:r>
            <a:br>
              <a:rPr sz="3600" dirty="0"/>
            </a:br>
            <a:r>
              <a:rPr sz="3600" dirty="0"/>
              <a:t>Whose values are you counting?</a:t>
            </a:r>
          </a:p>
          <a:p>
            <a:pPr marL="1155700" lvl="1" indent="-342900">
              <a:buSzPct val="100000"/>
              <a:buChar char="•"/>
            </a:pPr>
            <a:r>
              <a:rPr sz="3200" dirty="0"/>
              <a:t>e.g. foreigners, </a:t>
            </a:r>
            <a:r>
              <a:rPr sz="3200" dirty="0" err="1"/>
              <a:t>foetuses</a:t>
            </a:r>
            <a:r>
              <a:rPr sz="3200" dirty="0"/>
              <a:t>, future generations, criminals</a:t>
            </a:r>
          </a:p>
          <a:p>
            <a:pPr marL="1155700" lvl="1" indent="-342900">
              <a:buSzPct val="100000"/>
              <a:buChar char="•"/>
            </a:pPr>
            <a:r>
              <a:rPr sz="3200" dirty="0"/>
              <a:t>Distance decay</a:t>
            </a:r>
          </a:p>
        </p:txBody>
      </p:sp>
    </p:spTree>
    <p:extLst>
      <p:ext uri="{BB962C8B-B14F-4D97-AF65-F5344CB8AC3E}">
        <p14:creationId xmlns:p14="http://schemas.microsoft.com/office/powerpoint/2010/main" val="142852198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433FF"/>
        </a:solidFill>
        <a:effectLst/>
      </p:bgPr>
    </p:bg>
    <p:spTree>
      <p:nvGrpSpPr>
        <p:cNvPr id="1" name=""/>
        <p:cNvGrpSpPr/>
        <p:nvPr/>
      </p:nvGrpSpPr>
      <p:grpSpPr>
        <a:xfrm>
          <a:off x="0" y="0"/>
          <a:ext cx="0" cy="0"/>
          <a:chOff x="0" y="0"/>
          <a:chExt cx="0" cy="0"/>
        </a:xfrm>
      </p:grpSpPr>
      <p:sp>
        <p:nvSpPr>
          <p:cNvPr id="1276" name="What’s wrong with valuation? ×7"/>
          <p:cNvSpPr txBox="1">
            <a:spLocks noGrp="1"/>
          </p:cNvSpPr>
          <p:nvPr>
            <p:ph type="title"/>
          </p:nvPr>
        </p:nvSpPr>
        <p:spPr>
          <a:prstGeom prst="rect">
            <a:avLst/>
          </a:prstGeom>
        </p:spPr>
        <p:txBody>
          <a:bodyPr/>
          <a:lstStyle/>
          <a:p>
            <a:r>
              <a:t>What’s wrong with valuation? </a:t>
            </a:r>
            <a:r>
              <a:rPr b="0"/>
              <a:t>×7</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3 leaps from real behaviour: assumes …"/>
          <p:cNvSpPr txBox="1">
            <a:spLocks noGrp="1"/>
          </p:cNvSpPr>
          <p:nvPr>
            <p:ph type="title"/>
          </p:nvPr>
        </p:nvSpPr>
        <p:spPr>
          <a:xfrm>
            <a:off x="812800" y="177800"/>
            <a:ext cx="12192000" cy="838200"/>
          </a:xfrm>
          <a:prstGeom prst="rect">
            <a:avLst/>
          </a:prstGeom>
        </p:spPr>
        <p:txBody>
          <a:bodyPr/>
          <a:lstStyle/>
          <a:p>
            <a:r>
              <a:rPr dirty="0">
                <a:solidFill>
                  <a:schemeClr val="tx1">
                    <a:lumMod val="95000"/>
                    <a:lumOff val="5000"/>
                  </a:schemeClr>
                </a:solidFill>
              </a:rPr>
              <a:t>3 leaps from real </a:t>
            </a:r>
            <a:r>
              <a:rPr dirty="0" err="1">
                <a:solidFill>
                  <a:schemeClr val="tx1">
                    <a:lumMod val="95000"/>
                    <a:lumOff val="5000"/>
                  </a:schemeClr>
                </a:solidFill>
              </a:rPr>
              <a:t>behaviour</a:t>
            </a:r>
            <a:r>
              <a:rPr dirty="0">
                <a:solidFill>
                  <a:schemeClr val="tx1">
                    <a:lumMod val="95000"/>
                    <a:lumOff val="5000"/>
                  </a:schemeClr>
                </a:solidFill>
              </a:rPr>
              <a:t>: assumes … </a:t>
            </a:r>
          </a:p>
        </p:txBody>
      </p:sp>
      <p:sp>
        <p:nvSpPr>
          <p:cNvPr id="935" name="actual behaviour  in a real market  = intended behaviour  in a real market = intended behaviour  in a hypothetical market  = reports of intended behaviour  in a hypothetical market"/>
          <p:cNvSpPr txBox="1">
            <a:spLocks noGrp="1"/>
          </p:cNvSpPr>
          <p:nvPr>
            <p:ph type="body" idx="1"/>
          </p:nvPr>
        </p:nvSpPr>
        <p:spPr>
          <a:xfrm>
            <a:off x="4057050" y="1625600"/>
            <a:ext cx="8134950" cy="7713980"/>
          </a:xfrm>
          <a:prstGeom prst="rect">
            <a:avLst/>
          </a:prstGeom>
        </p:spPr>
        <p:txBody>
          <a:bodyPr anchor="ctr">
            <a:normAutofit fontScale="92500"/>
          </a:bodyPr>
          <a:lstStyle/>
          <a:p>
            <a:pPr marL="0" indent="0" defTabSz="484886">
              <a:spcBef>
                <a:spcPts val="1300"/>
              </a:spcBef>
              <a:buSzTx/>
              <a:buNone/>
              <a:defRPr sz="4980"/>
            </a:pPr>
            <a:r>
              <a:rPr dirty="0">
                <a:solidFill>
                  <a:schemeClr val="tx1">
                    <a:lumMod val="95000"/>
                    <a:lumOff val="5000"/>
                  </a:schemeClr>
                </a:solidFill>
              </a:rPr>
              <a:t>actual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reports of 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a:t>
            </a:r>
            <a:br>
              <a:rPr dirty="0">
                <a:solidFill>
                  <a:schemeClr val="tx1">
                    <a:lumMod val="95000"/>
                    <a:lumOff val="5000"/>
                  </a:schemeClr>
                </a:solidFill>
              </a:rPr>
            </a:br>
            <a:endParaRPr dirty="0">
              <a:solidFill>
                <a:schemeClr val="tx1">
                  <a:lumMod val="95000"/>
                  <a:lumOff val="5000"/>
                </a:schemeClr>
              </a:solidFill>
            </a:endParaRPr>
          </a:p>
        </p:txBody>
      </p:sp>
      <p:pic>
        <p:nvPicPr>
          <p:cNvPr id="936" name="high-can-frog-jump_7b3eb9b80eb4a5ad.jpg" descr="high-can-frog-jump_7b3eb9b80eb4a5ad.jpg"/>
          <p:cNvPicPr>
            <a:picLocks noChangeAspect="1"/>
          </p:cNvPicPr>
          <p:nvPr/>
        </p:nvPicPr>
        <p:blipFill>
          <a:blip r:embed="rId3"/>
          <a:stretch>
            <a:fillRect/>
          </a:stretch>
        </p:blipFill>
        <p:spPr>
          <a:xfrm>
            <a:off x="0" y="1797468"/>
            <a:ext cx="3453698" cy="1943939"/>
          </a:xfrm>
          <a:prstGeom prst="rect">
            <a:avLst/>
          </a:prstGeom>
          <a:ln w="12700">
            <a:miter lim="400000"/>
          </a:ln>
        </p:spPr>
      </p:pic>
      <p:pic>
        <p:nvPicPr>
          <p:cNvPr id="938" name="0ce4fd4d779cadcb75369a350b538d20.jpg" descr="0ce4fd4d779cadcb75369a350b538d20.jpg"/>
          <p:cNvPicPr>
            <a:picLocks noChangeAspect="1"/>
          </p:cNvPicPr>
          <p:nvPr/>
        </p:nvPicPr>
        <p:blipFill>
          <a:blip r:embed="rId4"/>
          <a:stretch>
            <a:fillRect/>
          </a:stretch>
        </p:blipFill>
        <p:spPr>
          <a:xfrm>
            <a:off x="0" y="3922117"/>
            <a:ext cx="3453698" cy="2157556"/>
          </a:xfrm>
          <a:prstGeom prst="rect">
            <a:avLst/>
          </a:prstGeom>
          <a:ln w="12700">
            <a:miter lim="400000"/>
          </a:ln>
        </p:spPr>
      </p:pic>
      <p:pic>
        <p:nvPicPr>
          <p:cNvPr id="939" name="Its-Frog-Jumping-Jubilee-Day.jpg" descr="Its-Frog-Jumping-Jubilee-Day.jpg"/>
          <p:cNvPicPr>
            <a:picLocks noChangeAspect="1"/>
          </p:cNvPicPr>
          <p:nvPr/>
        </p:nvPicPr>
        <p:blipFill>
          <a:blip r:embed="rId5"/>
          <a:stretch>
            <a:fillRect/>
          </a:stretch>
        </p:blipFill>
        <p:spPr>
          <a:xfrm>
            <a:off x="0" y="6260384"/>
            <a:ext cx="3453698" cy="230090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 name="1. Economic values vs. moral values"/>
          <p:cNvSpPr txBox="1">
            <a:spLocks noGrp="1"/>
          </p:cNvSpPr>
          <p:nvPr>
            <p:ph type="title"/>
          </p:nvPr>
        </p:nvSpPr>
        <p:spPr>
          <a:prstGeom prst="rect">
            <a:avLst/>
          </a:prstGeom>
        </p:spPr>
        <p:txBody>
          <a:bodyPr/>
          <a:lstStyle/>
          <a:p>
            <a:r>
              <a:t>1. Economic values </a:t>
            </a:r>
            <a:r>
              <a:rPr i="1"/>
              <a:t>vs.</a:t>
            </a:r>
            <a:r>
              <a:t> moral values</a:t>
            </a:r>
          </a:p>
        </p:txBody>
      </p:sp>
      <p:sp>
        <p:nvSpPr>
          <p:cNvPr id="1281" name="Nature is special, invaluable, not for sale…"/>
          <p:cNvSpPr txBox="1">
            <a:spLocks noGrp="1"/>
          </p:cNvSpPr>
          <p:nvPr>
            <p:ph type="body" idx="1"/>
          </p:nvPr>
        </p:nvSpPr>
        <p:spPr>
          <a:xfrm>
            <a:off x="812800" y="1625600"/>
            <a:ext cx="11379200" cy="3416300"/>
          </a:xfrm>
          <a:prstGeom prst="rect">
            <a:avLst/>
          </a:prstGeom>
        </p:spPr>
        <p:txBody>
          <a:bodyPr>
            <a:normAutofit/>
          </a:bodyPr>
          <a:lstStyle/>
          <a:p>
            <a:pPr marL="546100" indent="-546100" defTabSz="502412">
              <a:spcBef>
                <a:spcPts val="1300"/>
              </a:spcBef>
              <a:defRPr sz="5160"/>
            </a:pPr>
            <a:r>
              <a:rPr sz="3900" dirty="0"/>
              <a:t>Nature </a:t>
            </a:r>
            <a:r>
              <a:rPr sz="3900" dirty="0" smtClean="0"/>
              <a:t>is special, invaluable, not for sale</a:t>
            </a:r>
          </a:p>
          <a:p>
            <a:pPr marL="546100" indent="-546100" defTabSz="502412">
              <a:spcBef>
                <a:spcPts val="1300"/>
              </a:spcBef>
              <a:defRPr sz="5160"/>
            </a:pPr>
            <a:r>
              <a:rPr sz="3900" dirty="0" smtClean="0"/>
              <a:t>Destruction of nature violates a deontological norm</a:t>
            </a:r>
          </a:p>
          <a:p>
            <a:pPr marL="993902" lvl="1" indent="-294894" defTabSz="502412">
              <a:spcBef>
                <a:spcPts val="1300"/>
              </a:spcBef>
              <a:buSzPct val="100000"/>
              <a:buChar char="•"/>
              <a:defRPr sz="3096"/>
            </a:pPr>
            <a:r>
              <a:rPr dirty="0" smtClean="0"/>
              <a:t>Deontology </a:t>
            </a:r>
            <a:r>
              <a:rPr dirty="0"/>
              <a:t>= some things are just wrong (or right)</a:t>
            </a:r>
          </a:p>
          <a:p>
            <a:pPr marL="993902" lvl="1" indent="-294894" defTabSz="502412">
              <a:spcBef>
                <a:spcPts val="1300"/>
              </a:spcBef>
              <a:buSzPct val="100000"/>
              <a:buChar char="•"/>
              <a:defRPr sz="3096"/>
            </a:pPr>
            <a:r>
              <a:rPr dirty="0"/>
              <a:t>cf. utilitarianism = what matters is the welfare effect</a:t>
            </a:r>
          </a:p>
        </p:txBody>
      </p:sp>
      <p:pic>
        <p:nvPicPr>
          <p:cNvPr id="1282" name="471554_16833643.png" descr="471554_16833643.png"/>
          <p:cNvPicPr>
            <a:picLocks noChangeAspect="1"/>
          </p:cNvPicPr>
          <p:nvPr/>
        </p:nvPicPr>
        <p:blipFill>
          <a:blip r:embed="rId3"/>
          <a:srcRect t="24218" b="29947"/>
          <a:stretch>
            <a:fillRect/>
          </a:stretch>
        </p:blipFill>
        <p:spPr>
          <a:xfrm>
            <a:off x="-17575" y="5283200"/>
            <a:ext cx="13004800" cy="4470400"/>
          </a:xfrm>
          <a:prstGeom prst="rect">
            <a:avLst/>
          </a:prstGeom>
          <a:ln w="12700">
            <a:miter lim="400000"/>
          </a:ln>
        </p:spPr>
      </p:pic>
      <p:sp>
        <p:nvSpPr>
          <p:cNvPr id="1283" name="Rectangle"/>
          <p:cNvSpPr/>
          <p:nvPr/>
        </p:nvSpPr>
        <p:spPr>
          <a:xfrm>
            <a:off x="0" y="9118600"/>
            <a:ext cx="13004800" cy="4191000"/>
          </a:xfrm>
          <a:prstGeom prst="rect">
            <a:avLst/>
          </a:prstGeom>
          <a:gradFill>
            <a:gsLst>
              <a:gs pos="0">
                <a:srgbClr val="1A3602">
                  <a:alpha val="0"/>
                </a:srgbClr>
              </a:gs>
              <a:gs pos="100000">
                <a:srgbClr val="000000">
                  <a:alpha val="75000"/>
                </a:srgbClr>
              </a:gs>
            </a:gsLst>
            <a:lin ang="5400000"/>
          </a:gra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84" name="£"/>
          <p:cNvSpPr txBox="1"/>
          <p:nvPr/>
        </p:nvSpPr>
        <p:spPr>
          <a:xfrm>
            <a:off x="1825273" y="6673850"/>
            <a:ext cx="1689101" cy="12573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9100">
                <a:latin typeface="Garamond Premier Pro Bold Capti"/>
                <a:ea typeface="Garamond Premier Pro Bold Capti"/>
                <a:cs typeface="Garamond Premier Pro Bold Capti"/>
                <a:sym typeface="Garamond Premier Pro Bold Capti"/>
              </a:defRPr>
            </a:lvl1pPr>
          </a:lstStyle>
          <a:p>
            <a:r>
              <a:t>£</a:t>
            </a:r>
          </a:p>
        </p:txBody>
      </p:sp>
      <p:sp>
        <p:nvSpPr>
          <p:cNvPr id="1285" name="€"/>
          <p:cNvSpPr txBox="1"/>
          <p:nvPr/>
        </p:nvSpPr>
        <p:spPr>
          <a:xfrm>
            <a:off x="10443463" y="87871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6" name="£"/>
          <p:cNvSpPr txBox="1"/>
          <p:nvPr/>
        </p:nvSpPr>
        <p:spPr>
          <a:xfrm>
            <a:off x="10871199" y="8787130"/>
            <a:ext cx="561341"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7" name="$"/>
          <p:cNvSpPr txBox="1"/>
          <p:nvPr/>
        </p:nvSpPr>
        <p:spPr>
          <a:xfrm>
            <a:off x="10722863" y="83426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8" name="£"/>
          <p:cNvSpPr txBox="1"/>
          <p:nvPr/>
        </p:nvSpPr>
        <p:spPr>
          <a:xfrm>
            <a:off x="6544309" y="5918200"/>
            <a:ext cx="477521" cy="762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atin typeface="Garamond Premier Pro Bold Capti"/>
                <a:ea typeface="Garamond Premier Pro Bold Capti"/>
                <a:cs typeface="Garamond Premier Pro Bold Capti"/>
                <a:sym typeface="Garamond Premier Pro Bold Capti"/>
              </a:defRPr>
            </a:lvl1pPr>
          </a:lstStyle>
          <a:p>
            <a:r>
              <a:t>£</a:t>
            </a:r>
          </a:p>
        </p:txBody>
      </p:sp>
      <p:sp>
        <p:nvSpPr>
          <p:cNvPr id="1289" name="£"/>
          <p:cNvSpPr txBox="1"/>
          <p:nvPr/>
        </p:nvSpPr>
        <p:spPr>
          <a:xfrm>
            <a:off x="9660889" y="6896100"/>
            <a:ext cx="645161" cy="10668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7600">
                <a:latin typeface="Garamond Premier Pro Bold Capti"/>
                <a:ea typeface="Garamond Premier Pro Bold Capti"/>
                <a:cs typeface="Garamond Premier Pro Bold Capti"/>
                <a:sym typeface="Garamond Premier Pro Bold Capti"/>
              </a:defRPr>
            </a:lvl1pPr>
          </a:lstStyle>
          <a:p>
            <a:r>
              <a:t>£</a:t>
            </a:r>
          </a:p>
        </p:txBody>
      </p:sp>
      <p:sp>
        <p:nvSpPr>
          <p:cNvPr id="1290" name="€"/>
          <p:cNvSpPr txBox="1"/>
          <p:nvPr/>
        </p:nvSpPr>
        <p:spPr>
          <a:xfrm>
            <a:off x="4969001" y="7251700"/>
            <a:ext cx="402337" cy="635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Garamond Premier Pro Bold Capti"/>
                <a:ea typeface="Garamond Premier Pro Bold Capti"/>
                <a:cs typeface="Garamond Premier Pro Bold Capti"/>
                <a:sym typeface="Garamond Premier Pro Bold Capti"/>
              </a:defRPr>
            </a:lvl1pPr>
          </a:lstStyle>
          <a:p>
            <a:r>
              <a:t>€</a:t>
            </a:r>
          </a:p>
        </p:txBody>
      </p:sp>
      <p:sp>
        <p:nvSpPr>
          <p:cNvPr id="1291" name="£"/>
          <p:cNvSpPr txBox="1"/>
          <p:nvPr/>
        </p:nvSpPr>
        <p:spPr>
          <a:xfrm>
            <a:off x="6172199" y="6146800"/>
            <a:ext cx="477521" cy="762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a:latin typeface="Garamond Premier Pro Bold Capti"/>
                <a:ea typeface="Garamond Premier Pro Bold Capti"/>
                <a:cs typeface="Garamond Premier Pro Bold Capti"/>
                <a:sym typeface="Garamond Premier Pro Bold Capti"/>
              </a:defRPr>
            </a:lvl1pPr>
          </a:lstStyle>
          <a:p>
            <a:r>
              <a:t>£</a:t>
            </a:r>
          </a:p>
        </p:txBody>
      </p:sp>
      <p:sp>
        <p:nvSpPr>
          <p:cNvPr id="1292" name="$"/>
          <p:cNvSpPr txBox="1"/>
          <p:nvPr/>
        </p:nvSpPr>
        <p:spPr>
          <a:xfrm>
            <a:off x="5524500" y="8177530"/>
            <a:ext cx="553212"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3" name="$"/>
          <p:cNvSpPr txBox="1"/>
          <p:nvPr/>
        </p:nvSpPr>
        <p:spPr>
          <a:xfrm>
            <a:off x="-426212" y="74282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4" name="£"/>
          <p:cNvSpPr txBox="1"/>
          <p:nvPr/>
        </p:nvSpPr>
        <p:spPr>
          <a:xfrm>
            <a:off x="2914332" y="6673850"/>
            <a:ext cx="749936" cy="125730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9100">
                <a:latin typeface="Garamond Premier Pro Bold Capti"/>
                <a:ea typeface="Garamond Premier Pro Bold Capti"/>
                <a:cs typeface="Garamond Premier Pro Bold Capti"/>
                <a:sym typeface="Garamond Premier Pro Bold Capti"/>
              </a:defRPr>
            </a:lvl1pPr>
          </a:lstStyle>
          <a:p>
            <a:r>
              <a:t>£</a:t>
            </a:r>
          </a:p>
        </p:txBody>
      </p:sp>
      <p:sp>
        <p:nvSpPr>
          <p:cNvPr id="1295" name="$"/>
          <p:cNvSpPr txBox="1"/>
          <p:nvPr/>
        </p:nvSpPr>
        <p:spPr>
          <a:xfrm>
            <a:off x="5095494" y="8177530"/>
            <a:ext cx="553213" cy="9169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6" name="$"/>
          <p:cNvSpPr txBox="1"/>
          <p:nvPr/>
        </p:nvSpPr>
        <p:spPr>
          <a:xfrm>
            <a:off x="5946393" y="81775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02" name="Group"/>
          <p:cNvGrpSpPr/>
          <p:nvPr/>
        </p:nvGrpSpPr>
        <p:grpSpPr>
          <a:xfrm>
            <a:off x="2362200" y="-292100"/>
            <a:ext cx="13004800" cy="11874500"/>
            <a:chOff x="0" y="0"/>
            <a:chExt cx="13004800" cy="11874500"/>
          </a:xfrm>
        </p:grpSpPr>
        <p:pic>
          <p:nvPicPr>
            <p:cNvPr id="1300" name="Screen Shot 2012-10-16 at 17.27.30.png" descr="Screen Shot 2012-10-16 at 17.27.30.png"/>
            <p:cNvPicPr>
              <a:picLocks noChangeAspect="1"/>
            </p:cNvPicPr>
            <p:nvPr/>
          </p:nvPicPr>
          <p:blipFill>
            <a:blip r:embed="rId3"/>
            <a:stretch>
              <a:fillRect/>
            </a:stretch>
          </p:blipFill>
          <p:spPr>
            <a:xfrm>
              <a:off x="0" y="0"/>
              <a:ext cx="13004800" cy="11874500"/>
            </a:xfrm>
            <a:prstGeom prst="rect">
              <a:avLst/>
            </a:prstGeom>
            <a:ln w="12700" cap="flat">
              <a:noFill/>
              <a:miter lim="400000"/>
            </a:ln>
            <a:effectLst/>
          </p:spPr>
        </p:pic>
        <p:sp>
          <p:nvSpPr>
            <p:cNvPr id="1301" name="Rectangle"/>
            <p:cNvSpPr/>
            <p:nvPr/>
          </p:nvSpPr>
          <p:spPr>
            <a:xfrm>
              <a:off x="8458200" y="2527300"/>
              <a:ext cx="1943100" cy="7112000"/>
            </a:xfrm>
            <a:prstGeom prst="rect">
              <a:avLst/>
            </a:prstGeom>
            <a:solidFill>
              <a:srgbClr val="FFFFFF"/>
            </a:solidFill>
            <a:ln w="25400" cap="flat">
              <a:noFill/>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pic>
        <p:nvPicPr>
          <p:cNvPr id="1303" name="Screen Shot 2013-10-14 at 11.50.41.png" descr="Screen Shot 2013-10-14 at 11.50.41.png"/>
          <p:cNvPicPr>
            <a:picLocks noChangeAspect="1"/>
          </p:cNvPicPr>
          <p:nvPr/>
        </p:nvPicPr>
        <p:blipFill>
          <a:blip r:embed="rId4"/>
          <a:stretch>
            <a:fillRect/>
          </a:stretch>
        </p:blipFill>
        <p:spPr>
          <a:xfrm>
            <a:off x="0" y="4089400"/>
            <a:ext cx="13004800" cy="12026900"/>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7" name="“The question I ask is: do the gains from using £X instead of the economist’s previous ‘zero’ outweigh the losses from using £X instead of the ecologist’s previous ‘infinity’?”  — Herendeen, 1998"/>
          <p:cNvSpPr txBox="1">
            <a:spLocks noGrp="1"/>
          </p:cNvSpPr>
          <p:nvPr>
            <p:ph type="title"/>
          </p:nvPr>
        </p:nvSpPr>
        <p:spPr>
          <a:xfrm>
            <a:off x="1295400" y="965200"/>
            <a:ext cx="6959600" cy="7823200"/>
          </a:xfrm>
          <a:prstGeom prst="rect">
            <a:avLst/>
          </a:prstGeom>
        </p:spPr>
        <p:txBody>
          <a:bodyPr>
            <a:normAutofit/>
          </a:bodyPr>
          <a:lstStyle/>
          <a:p>
            <a:pPr algn="l" defTabSz="403097">
              <a:defRPr sz="5520" b="0"/>
            </a:pPr>
            <a:r>
              <a:rPr sz="4000" dirty="0">
                <a:solidFill>
                  <a:schemeClr val="tx1"/>
                </a:solidFill>
              </a:rPr>
              <a:t>“The question I ask is: do the gains from using £X instead of the economist’s previous ‘zero’ outweigh the losses from using £X instead of the ecologist’s previous ‘infinity’?”</a:t>
            </a:r>
          </a:p>
          <a:p>
            <a:pPr algn="l" defTabSz="403097">
              <a:defRPr sz="5520" b="0"/>
            </a:pPr>
            <a:endParaRPr dirty="0"/>
          </a:p>
          <a:p>
            <a:pPr algn="l" defTabSz="403097">
              <a:defRPr sz="5520" b="0"/>
            </a:pPr>
            <a:r>
              <a:rPr dirty="0"/>
              <a:t>— </a:t>
            </a:r>
            <a:r>
              <a:rPr sz="4400" dirty="0" err="1"/>
              <a:t>Herendeen</a:t>
            </a:r>
            <a:r>
              <a:rPr sz="4400" dirty="0"/>
              <a:t>, 1998</a:t>
            </a:r>
          </a:p>
        </p:txBody>
      </p:sp>
      <p:sp>
        <p:nvSpPr>
          <p:cNvPr id="1308" name="0…"/>
          <p:cNvSpPr txBox="1"/>
          <p:nvPr/>
        </p:nvSpPr>
        <p:spPr>
          <a:xfrm>
            <a:off x="10324107" y="2945101"/>
            <a:ext cx="1385294"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0">
                <a:latin typeface="Century Schoolbook"/>
                <a:ea typeface="Century Schoolbook"/>
                <a:cs typeface="Century Schoolbook"/>
                <a:sym typeface="Century Schoolbook"/>
              </a:defRPr>
            </a:pPr>
            <a:r>
              <a:t>0</a:t>
            </a:r>
          </a:p>
          <a:p>
            <a:pPr>
              <a:defRPr sz="6000">
                <a:latin typeface="Century Schoolbook"/>
                <a:ea typeface="Century Schoolbook"/>
                <a:cs typeface="Century Schoolbook"/>
                <a:sym typeface="Century Schoolbook"/>
              </a:defRPr>
            </a:pPr>
            <a:endParaRPr/>
          </a:p>
          <a:p>
            <a:pPr>
              <a:defRPr sz="12000">
                <a:latin typeface="Century Schoolbook"/>
                <a:ea typeface="Century Schoolbook"/>
                <a:cs typeface="Century Schoolbook"/>
                <a:sym typeface="Century Schoolbook"/>
              </a:defRPr>
            </a:pPr>
            <a:r>
              <a:t>∞</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2" name="2. It’s anthropocentric"/>
          <p:cNvSpPr txBox="1">
            <a:spLocks noGrp="1"/>
          </p:cNvSpPr>
          <p:nvPr>
            <p:ph type="title"/>
          </p:nvPr>
        </p:nvSpPr>
        <p:spPr>
          <a:prstGeom prst="rect">
            <a:avLst/>
          </a:prstGeom>
        </p:spPr>
        <p:txBody>
          <a:bodyPr/>
          <a:lstStyle/>
          <a:p>
            <a:r>
              <a:rPr dirty="0"/>
              <a:t>2. </a:t>
            </a:r>
            <a:r>
              <a:rPr sz="4000" dirty="0"/>
              <a:t>It’s anthropocentric</a:t>
            </a:r>
            <a:endParaRPr dirty="0"/>
          </a:p>
        </p:txBody>
      </p:sp>
      <p:sp>
        <p:nvSpPr>
          <p:cNvPr id="1313" name="Interests (and lives) of non-humans only counted via human preferences…"/>
          <p:cNvSpPr txBox="1">
            <a:spLocks noGrp="1"/>
          </p:cNvSpPr>
          <p:nvPr>
            <p:ph type="body" idx="1"/>
          </p:nvPr>
        </p:nvSpPr>
        <p:spPr>
          <a:xfrm>
            <a:off x="812800" y="1625600"/>
            <a:ext cx="9176217" cy="7315200"/>
          </a:xfrm>
          <a:prstGeom prst="rect">
            <a:avLst/>
          </a:prstGeom>
        </p:spPr>
        <p:txBody>
          <a:bodyPr/>
          <a:lstStyle>
            <a:lvl1pPr marL="635000" indent="-635000"/>
            <a:lvl2pPr marL="1155700" indent="-342900">
              <a:buSzPct val="100000"/>
              <a:buChar char="•"/>
            </a:lvl2pPr>
          </a:lstStyle>
          <a:p>
            <a:r>
              <a:rPr dirty="0"/>
              <a:t>Interests (and lives) of non-humans only counted via human preferences</a:t>
            </a:r>
          </a:p>
          <a:p>
            <a:pPr lvl="1"/>
            <a:r>
              <a:rPr dirty="0"/>
              <a:t>Pandas 1 – 0 Cockroaches</a:t>
            </a:r>
          </a:p>
        </p:txBody>
      </p:sp>
      <p:pic>
        <p:nvPicPr>
          <p:cNvPr id="1314" name="Panda_Cub_from_Wolong,_Sichuan,_China.jpg" descr="Panda_Cub_from_Wolong,_Sichuan,_China.jpg"/>
          <p:cNvPicPr>
            <a:picLocks noChangeAspect="1"/>
          </p:cNvPicPr>
          <p:nvPr/>
        </p:nvPicPr>
        <p:blipFill>
          <a:blip r:embed="rId3"/>
          <a:stretch>
            <a:fillRect/>
          </a:stretch>
        </p:blipFill>
        <p:spPr>
          <a:xfrm>
            <a:off x="0" y="5465233"/>
            <a:ext cx="6502400" cy="4334934"/>
          </a:xfrm>
          <a:prstGeom prst="rect">
            <a:avLst/>
          </a:prstGeom>
          <a:ln w="12700">
            <a:miter lim="400000"/>
          </a:ln>
        </p:spPr>
      </p:pic>
      <p:pic>
        <p:nvPicPr>
          <p:cNvPr id="1315" name="American-cockroach.jpg" descr="American-cockroach.jpg"/>
          <p:cNvPicPr>
            <a:picLocks noChangeAspect="1"/>
          </p:cNvPicPr>
          <p:nvPr/>
        </p:nvPicPr>
        <p:blipFill>
          <a:blip r:embed="rId4"/>
          <a:srcRect t="19963" b="1259"/>
          <a:stretch>
            <a:fillRect/>
          </a:stretch>
        </p:blipFill>
        <p:spPr>
          <a:xfrm>
            <a:off x="6512206" y="5461000"/>
            <a:ext cx="9086642" cy="433070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9" name="3. It misses connections"/>
          <p:cNvSpPr txBox="1">
            <a:spLocks noGrp="1"/>
          </p:cNvSpPr>
          <p:nvPr>
            <p:ph type="title"/>
          </p:nvPr>
        </p:nvSpPr>
        <p:spPr>
          <a:xfrm>
            <a:off x="812800" y="165100"/>
            <a:ext cx="11379200" cy="838200"/>
          </a:xfrm>
          <a:prstGeom prst="rect">
            <a:avLst/>
          </a:prstGeom>
        </p:spPr>
        <p:txBody>
          <a:bodyPr/>
          <a:lstStyle/>
          <a:p>
            <a:r>
              <a:rPr dirty="0"/>
              <a:t>3. It misses connections</a:t>
            </a:r>
          </a:p>
        </p:txBody>
      </p:sp>
      <p:sp>
        <p:nvSpPr>
          <p:cNvPr id="1320" name="All parts of a natural ecosystem are mutually interrelated…"/>
          <p:cNvSpPr txBox="1">
            <a:spLocks noGrp="1"/>
          </p:cNvSpPr>
          <p:nvPr>
            <p:ph type="body" idx="1"/>
          </p:nvPr>
        </p:nvSpPr>
        <p:spPr>
          <a:xfrm>
            <a:off x="894080" y="1407053"/>
            <a:ext cx="11216640" cy="6188570"/>
          </a:xfrm>
          <a:prstGeom prst="rect">
            <a:avLst/>
          </a:prstGeom>
        </p:spPr>
        <p:txBody>
          <a:bodyPr/>
          <a:lstStyle>
            <a:lvl1pPr marL="635000" indent="-635000"/>
            <a:lvl2pPr marL="1155700" indent="-342900">
              <a:buSzPct val="100000"/>
              <a:buChar char="•"/>
            </a:lvl2pPr>
          </a:lstStyle>
          <a:p>
            <a:r>
              <a:rPr dirty="0"/>
              <a:t>All parts of a natural ecosystem are mutually interrelated</a:t>
            </a:r>
          </a:p>
          <a:p>
            <a:pPr lvl="1"/>
            <a:r>
              <a:rPr dirty="0"/>
              <a:t>Valuing one element (e.g. an animal species) on its own misses its contribution to the health of the whole</a:t>
            </a:r>
          </a:p>
        </p:txBody>
      </p:sp>
      <p:pic>
        <p:nvPicPr>
          <p:cNvPr id="1321" name="foodchain.gif" descr="foodchain.gif"/>
          <p:cNvPicPr>
            <a:picLocks noChangeAspect="1"/>
          </p:cNvPicPr>
          <p:nvPr/>
        </p:nvPicPr>
        <p:blipFill>
          <a:blip r:embed="rId3"/>
          <a:stretch>
            <a:fillRect/>
          </a:stretch>
        </p:blipFill>
        <p:spPr>
          <a:xfrm>
            <a:off x="1930400" y="2944734"/>
            <a:ext cx="9144000" cy="6177063"/>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5" name="4. There’s too much uncertainty"/>
          <p:cNvSpPr txBox="1">
            <a:spLocks noGrp="1"/>
          </p:cNvSpPr>
          <p:nvPr>
            <p:ph type="title"/>
          </p:nvPr>
        </p:nvSpPr>
        <p:spPr>
          <a:prstGeom prst="rect">
            <a:avLst/>
          </a:prstGeom>
        </p:spPr>
        <p:txBody>
          <a:bodyPr/>
          <a:lstStyle/>
          <a:p>
            <a:r>
              <a:rPr dirty="0"/>
              <a:t>4. There’s too much uncertainty</a:t>
            </a:r>
          </a:p>
        </p:txBody>
      </p:sp>
      <p:sp>
        <p:nvSpPr>
          <p:cNvPr id="1326" name="We can’t value what we can’t predict…"/>
          <p:cNvSpPr txBox="1">
            <a:spLocks noGrp="1"/>
          </p:cNvSpPr>
          <p:nvPr>
            <p:ph type="body" idx="1"/>
          </p:nvPr>
        </p:nvSpPr>
        <p:spPr>
          <a:xfrm>
            <a:off x="812800" y="1625600"/>
            <a:ext cx="8978900" cy="7315200"/>
          </a:xfrm>
          <a:prstGeom prst="rect">
            <a:avLst/>
          </a:prstGeom>
        </p:spPr>
        <p:txBody>
          <a:bodyPr/>
          <a:lstStyle/>
          <a:p>
            <a:pPr marL="635000" indent="-635000"/>
            <a:r>
              <a:rPr dirty="0"/>
              <a:t>We can’t value what we can’t predict</a:t>
            </a:r>
          </a:p>
          <a:p>
            <a:pPr marL="635000" indent="-635000"/>
            <a:r>
              <a:rPr dirty="0"/>
              <a:t>Potential irreversible loss of irreplaceable goods</a:t>
            </a:r>
          </a:p>
          <a:p>
            <a:pPr marL="1155700" lvl="1" indent="-342900">
              <a:buSzPct val="100000"/>
              <a:buChar char="•"/>
            </a:pPr>
            <a:r>
              <a:rPr sz="3200" dirty="0"/>
              <a:t>e.g. </a:t>
            </a:r>
            <a:r>
              <a:rPr sz="3200" dirty="0" err="1"/>
              <a:t>liveable</a:t>
            </a:r>
            <a:r>
              <a:rPr sz="3200" dirty="0"/>
              <a:t> climate, biodiversity</a:t>
            </a:r>
            <a:r>
              <a:rPr dirty="0"/>
              <a:t/>
            </a:r>
            <a:br>
              <a:rPr dirty="0"/>
            </a:br>
            <a:endParaRPr dirty="0"/>
          </a:p>
        </p:txBody>
      </p:sp>
      <p:sp>
        <p:nvSpPr>
          <p:cNvPr id="1327" name="?"/>
          <p:cNvSpPr txBox="1"/>
          <p:nvPr/>
        </p:nvSpPr>
        <p:spPr>
          <a:xfrm>
            <a:off x="10386640" y="4876799"/>
            <a:ext cx="1805360" cy="468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0">
                <a:latin typeface="Century Schoolbook"/>
                <a:ea typeface="Century Schoolbook"/>
                <a:cs typeface="Century Schoolbook"/>
                <a:sym typeface="Century Schoolbook"/>
              </a:defRPr>
            </a:lvl1pPr>
          </a:lstStyle>
          <a:p>
            <a:r>
              <a:t>?</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 name="Donald Rumsfeld Unknown Unknowns.mp4" descr="Donald Rumsfeld Unknown Unknowns.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3004801" cy="9753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3" fill="hold"/>
                                        <p:tgtEl>
                                          <p:spTgt spid="13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31"/>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5" name="5. It’s anti-democratic"/>
          <p:cNvSpPr txBox="1">
            <a:spLocks noGrp="1"/>
          </p:cNvSpPr>
          <p:nvPr>
            <p:ph type="title"/>
          </p:nvPr>
        </p:nvSpPr>
        <p:spPr>
          <a:prstGeom prst="rect">
            <a:avLst/>
          </a:prstGeom>
        </p:spPr>
        <p:txBody>
          <a:bodyPr/>
          <a:lstStyle/>
          <a:p>
            <a:r>
              <a:rPr dirty="0"/>
              <a:t>5. It’s anti-democratic</a:t>
            </a:r>
          </a:p>
        </p:txBody>
      </p:sp>
      <p:sp>
        <p:nvSpPr>
          <p:cNvPr id="1336" name="WTP is bounded by what you can afford…"/>
          <p:cNvSpPr txBox="1">
            <a:spLocks noGrp="1"/>
          </p:cNvSpPr>
          <p:nvPr>
            <p:ph type="body" idx="1"/>
          </p:nvPr>
        </p:nvSpPr>
        <p:spPr>
          <a:xfrm>
            <a:off x="812799" y="1625600"/>
            <a:ext cx="11297921" cy="7315200"/>
          </a:xfrm>
          <a:prstGeom prst="rect">
            <a:avLst/>
          </a:prstGeom>
        </p:spPr>
        <p:txBody>
          <a:bodyPr/>
          <a:lstStyle/>
          <a:p>
            <a:pPr marL="635000" indent="-635000"/>
            <a:r>
              <a:rPr dirty="0"/>
              <a:t>WTP is bounded by what you can afford</a:t>
            </a:r>
          </a:p>
          <a:p>
            <a:pPr marL="1146175" lvl="1" indent="-333375">
              <a:buSzPct val="100000"/>
              <a:buChar char="•"/>
              <a:defRPr sz="3500"/>
            </a:pPr>
            <a:r>
              <a:rPr dirty="0"/>
              <a:t>One £, one vote</a:t>
            </a:r>
          </a:p>
          <a:p>
            <a:pPr marL="1146175" lvl="1" indent="-333375">
              <a:buSzPct val="100000"/>
              <a:buChar char="•"/>
              <a:defRPr sz="3500"/>
            </a:pPr>
            <a:r>
              <a:rPr dirty="0"/>
              <a:t>Disenfranchises the poor </a:t>
            </a:r>
            <a:r>
              <a:rPr dirty="0" smtClean="0"/>
              <a:t>—</a:t>
            </a:r>
            <a:r>
              <a:rPr dirty="0"/>
              <a:t> and poor regions</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0" name="DATE: December 12, 1991…"/>
          <p:cNvSpPr txBox="1"/>
          <p:nvPr/>
        </p:nvSpPr>
        <p:spPr>
          <a:xfrm>
            <a:off x="240312" y="642035"/>
            <a:ext cx="12591267" cy="5950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000">
                <a:solidFill>
                  <a:srgbClr val="000000"/>
                </a:solidFill>
                <a:latin typeface="Courier"/>
                <a:ea typeface="Courier"/>
                <a:cs typeface="Courier"/>
                <a:sym typeface="Courier"/>
              </a:defRPr>
            </a:pPr>
            <a:r>
              <a:rPr dirty="0"/>
              <a:t>DATE: December 12, 1991</a:t>
            </a:r>
          </a:p>
          <a:p>
            <a:pPr algn="l">
              <a:defRPr sz="2000">
                <a:solidFill>
                  <a:srgbClr val="000000"/>
                </a:solidFill>
                <a:latin typeface="Courier"/>
                <a:ea typeface="Courier"/>
                <a:cs typeface="Courier"/>
                <a:sym typeface="Courier"/>
              </a:defRPr>
            </a:pPr>
            <a:r>
              <a:rPr dirty="0"/>
              <a:t>TO: Distribution</a:t>
            </a:r>
          </a:p>
          <a:p>
            <a:pPr algn="l">
              <a:defRPr sz="2000">
                <a:solidFill>
                  <a:srgbClr val="000000"/>
                </a:solidFill>
                <a:latin typeface="Courier"/>
                <a:ea typeface="Courier"/>
                <a:cs typeface="Courier"/>
                <a:sym typeface="Courier"/>
              </a:defRPr>
            </a:pPr>
            <a:r>
              <a:rPr dirty="0"/>
              <a:t>FROM: Lawrence H. Summers</a:t>
            </a:r>
          </a:p>
          <a:p>
            <a:pPr algn="l">
              <a:defRPr sz="2000">
                <a:solidFill>
                  <a:srgbClr val="000000"/>
                </a:solidFill>
                <a:latin typeface="Courier"/>
                <a:ea typeface="Courier"/>
                <a:cs typeface="Courier"/>
                <a:sym typeface="Courier"/>
              </a:defRPr>
            </a:pPr>
            <a:r>
              <a:rPr dirty="0"/>
              <a:t>Subject: GEP</a:t>
            </a:r>
          </a:p>
          <a:p>
            <a:pPr algn="l">
              <a:defRPr sz="2000">
                <a:solidFill>
                  <a:srgbClr val="000000"/>
                </a:solidFill>
                <a:latin typeface="Courier"/>
                <a:ea typeface="Courier"/>
                <a:cs typeface="Courier"/>
                <a:sym typeface="Courier"/>
              </a:defRPr>
            </a:pPr>
            <a:endParaRPr dirty="0"/>
          </a:p>
          <a:p>
            <a:pPr algn="l">
              <a:defRPr sz="2000">
                <a:solidFill>
                  <a:srgbClr val="000000"/>
                </a:solidFill>
                <a:latin typeface="Courier"/>
                <a:ea typeface="Courier"/>
                <a:cs typeface="Courier"/>
                <a:sym typeface="Courier"/>
              </a:defRPr>
            </a:pPr>
            <a:r>
              <a:rPr dirty="0"/>
              <a:t>'Dirty' Industries: Just between you and me, shouldn't the World Bank be encouraging MORE migration of the dirty industries to the LDCs [Least Developed Countries]? I can think of three reasons:</a:t>
            </a:r>
          </a:p>
          <a:p>
            <a:pPr algn="l">
              <a:defRPr sz="2000">
                <a:solidFill>
                  <a:srgbClr val="000000"/>
                </a:solidFill>
                <a:latin typeface="Courier"/>
                <a:ea typeface="Courier"/>
                <a:cs typeface="Courier"/>
                <a:sym typeface="Courier"/>
              </a:defRPr>
            </a:pPr>
            <a:endParaRPr dirty="0"/>
          </a:p>
          <a:p>
            <a:pPr algn="l">
              <a:defRPr sz="2000" b="1">
                <a:solidFill>
                  <a:srgbClr val="000000"/>
                </a:solidFill>
                <a:latin typeface="Courier"/>
                <a:ea typeface="Courier"/>
                <a:cs typeface="Courier"/>
                <a:sym typeface="Courier"/>
              </a:defRPr>
            </a:pPr>
            <a:r>
              <a:rPr b="0" dirty="0"/>
              <a:t>1) The measurements of the costs of health impairing pollution depends on the foregone earnings from increased morbidity and mortality. From this point of view </a:t>
            </a:r>
            <a:r>
              <a:rPr dirty="0"/>
              <a:t>a given amount of health impairing pollution should be done in the country with the lowest cost, which will be the country with the lowest wages. I think the economic logic behind dumping a load of toxic waste in the lowest wage country is impeccable and we should face up to that.</a:t>
            </a:r>
          </a:p>
          <a:p>
            <a:pPr algn="l">
              <a:defRPr sz="2000">
                <a:solidFill>
                  <a:srgbClr val="000000"/>
                </a:solidFill>
                <a:latin typeface="Courier"/>
                <a:ea typeface="Courier"/>
                <a:cs typeface="Courier"/>
                <a:sym typeface="Courier"/>
              </a:defRPr>
            </a:pPr>
            <a:endParaRPr dirty="0"/>
          </a:p>
          <a:p>
            <a:pPr algn="l">
              <a:defRPr sz="2000">
                <a:solidFill>
                  <a:srgbClr val="000000"/>
                </a:solidFill>
                <a:latin typeface="Courier"/>
                <a:ea typeface="Courier"/>
                <a:cs typeface="Courier"/>
                <a:sym typeface="Courier"/>
              </a:defRPr>
            </a:pPr>
            <a:r>
              <a:rPr dirty="0"/>
              <a:t>2) The costs of pollution are likely to be non-linear as the initial increments of pollution probably have very low cost. I've always thought that under-populated countries in Africa are vastly UNDER-polluted ...</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4" name="6. Consumer values vs. citizen values"/>
          <p:cNvSpPr txBox="1">
            <a:spLocks noGrp="1"/>
          </p:cNvSpPr>
          <p:nvPr>
            <p:ph type="title"/>
          </p:nvPr>
        </p:nvSpPr>
        <p:spPr>
          <a:prstGeom prst="rect">
            <a:avLst/>
          </a:prstGeom>
        </p:spPr>
        <p:txBody>
          <a:bodyPr/>
          <a:lstStyle/>
          <a:p>
            <a:r>
              <a:t>6. Consumer values </a:t>
            </a:r>
            <a:r>
              <a:rPr i="1"/>
              <a:t>vs.</a:t>
            </a:r>
            <a:r>
              <a:t> citizen values</a:t>
            </a:r>
          </a:p>
        </p:txBody>
      </p:sp>
      <p:sp>
        <p:nvSpPr>
          <p:cNvPr id="1345" name="Is your decision-making informed by different thought processes at the supermarket than at the ballot box?…"/>
          <p:cNvSpPr txBox="1">
            <a:spLocks noGrp="1"/>
          </p:cNvSpPr>
          <p:nvPr>
            <p:ph type="body" idx="1"/>
          </p:nvPr>
        </p:nvSpPr>
        <p:spPr>
          <a:xfrm>
            <a:off x="812800" y="1625600"/>
            <a:ext cx="6134100" cy="7315200"/>
          </a:xfrm>
          <a:prstGeom prst="rect">
            <a:avLst/>
          </a:prstGeom>
        </p:spPr>
        <p:txBody>
          <a:bodyPr>
            <a:normAutofit/>
          </a:bodyPr>
          <a:lstStyle/>
          <a:p>
            <a:pPr marL="546100" indent="-546100" defTabSz="502412">
              <a:spcBef>
                <a:spcPts val="1300"/>
              </a:spcBef>
              <a:defRPr sz="5160"/>
            </a:pPr>
            <a:r>
              <a:rPr sz="3900" dirty="0"/>
              <a:t>Is your decision-making informed by different thought processes at the supermarket than at the ballot box?</a:t>
            </a:r>
          </a:p>
          <a:p>
            <a:pPr marL="985710" lvl="1" indent="-286702" defTabSz="502412">
              <a:spcBef>
                <a:spcPts val="1300"/>
              </a:spcBef>
              <a:defRPr sz="3010"/>
            </a:pPr>
            <a:r>
              <a:rPr dirty="0"/>
              <a:t>Consumers: </a:t>
            </a:r>
            <a:br>
              <a:rPr dirty="0"/>
            </a:br>
            <a:r>
              <a:rPr dirty="0"/>
              <a:t>materialistic, individualistic</a:t>
            </a:r>
          </a:p>
          <a:p>
            <a:pPr marL="985710" lvl="1" indent="-286702" defTabSz="502412">
              <a:spcBef>
                <a:spcPts val="1300"/>
              </a:spcBef>
              <a:defRPr sz="3010"/>
            </a:pPr>
            <a:r>
              <a:rPr dirty="0"/>
              <a:t>Citizens: </a:t>
            </a:r>
            <a:br>
              <a:rPr dirty="0"/>
            </a:br>
            <a:r>
              <a:rPr dirty="0"/>
              <a:t>altruistic, community-minded</a:t>
            </a:r>
          </a:p>
          <a:p>
            <a:pPr marL="985710" lvl="1" indent="-286702" defTabSz="502412">
              <a:spcBef>
                <a:spcPts val="1300"/>
              </a:spcBef>
              <a:defRPr sz="3010"/>
            </a:pPr>
            <a:r>
              <a:rPr dirty="0"/>
              <a:t>Valuation mistakenly engages </a:t>
            </a:r>
            <a:r>
              <a:rPr i="1" dirty="0"/>
              <a:t>consumer</a:t>
            </a:r>
            <a:r>
              <a:rPr dirty="0"/>
              <a:t> preferences </a:t>
            </a:r>
            <a:br>
              <a:rPr dirty="0"/>
            </a:br>
            <a:r>
              <a:rPr dirty="0"/>
              <a:t>in a </a:t>
            </a:r>
            <a:r>
              <a:rPr i="1" dirty="0"/>
              <a:t>citizen</a:t>
            </a:r>
            <a:r>
              <a:rPr dirty="0"/>
              <a:t> context</a:t>
            </a:r>
          </a:p>
        </p:txBody>
      </p:sp>
      <p:pic>
        <p:nvPicPr>
          <p:cNvPr id="1346" name="ASDA1.jpg" descr="ASDA1.jpg"/>
          <p:cNvPicPr>
            <a:picLocks noChangeAspect="1"/>
          </p:cNvPicPr>
          <p:nvPr/>
        </p:nvPicPr>
        <p:blipFill>
          <a:blip r:embed="rId3"/>
          <a:stretch>
            <a:fillRect/>
          </a:stretch>
        </p:blipFill>
        <p:spPr>
          <a:xfrm>
            <a:off x="8585200" y="1587500"/>
            <a:ext cx="4419600" cy="3314700"/>
          </a:xfrm>
          <a:prstGeom prst="rect">
            <a:avLst/>
          </a:prstGeom>
          <a:ln w="12700">
            <a:solidFill>
              <a:srgbClr val="FFFFFF"/>
            </a:solidFill>
            <a:miter lim="400000"/>
          </a:ln>
        </p:spPr>
      </p:pic>
      <p:pic>
        <p:nvPicPr>
          <p:cNvPr id="1347" name="BallotBox_2211844b.jpg" descr="BallotBox_2211844b.jpg"/>
          <p:cNvPicPr>
            <a:picLocks noChangeAspect="1"/>
          </p:cNvPicPr>
          <p:nvPr/>
        </p:nvPicPr>
        <p:blipFill>
          <a:blip r:embed="rId4"/>
          <a:stretch>
            <a:fillRect/>
          </a:stretch>
        </p:blipFill>
        <p:spPr>
          <a:xfrm>
            <a:off x="8585200" y="5192753"/>
            <a:ext cx="6007100" cy="3749594"/>
          </a:xfrm>
          <a:prstGeom prst="rect">
            <a:avLst/>
          </a:prstGeom>
          <a:ln w="12700">
            <a:solidFill>
              <a:srgbClr val="FFFFFF"/>
            </a:solidFill>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Big stuff"/>
          <p:cNvSpPr txBox="1">
            <a:spLocks noGrp="1"/>
          </p:cNvSpPr>
          <p:nvPr>
            <p:ph type="title"/>
          </p:nvPr>
        </p:nvSpPr>
        <p:spPr>
          <a:prstGeom prst="rect">
            <a:avLst/>
          </a:prstGeom>
        </p:spPr>
        <p:txBody>
          <a:bodyPr/>
          <a:lstStyle/>
          <a:p>
            <a:r>
              <a:rPr dirty="0"/>
              <a:t>Big stuff</a:t>
            </a:r>
          </a:p>
        </p:txBody>
      </p:sp>
      <p:sp>
        <p:nvSpPr>
          <p:cNvPr id="944" name="“It is hard to overestimate the central importance of contingent valuation to modern environmental economics”  — Carson &amp; Hanemann, 2005"/>
          <p:cNvSpPr txBox="1">
            <a:spLocks noGrp="1"/>
          </p:cNvSpPr>
          <p:nvPr>
            <p:ph type="body" idx="1"/>
          </p:nvPr>
        </p:nvSpPr>
        <p:spPr>
          <a:xfrm>
            <a:off x="812800" y="1625600"/>
            <a:ext cx="8471294" cy="7315200"/>
          </a:xfrm>
          <a:prstGeom prst="rect">
            <a:avLst/>
          </a:prstGeom>
        </p:spPr>
        <p:txBody>
          <a:bodyPr>
            <a:normAutofit/>
          </a:bodyPr>
          <a:lstStyle/>
          <a:p>
            <a:pPr marL="0" indent="0">
              <a:buSzTx/>
              <a:buNone/>
              <a:defRPr sz="5400"/>
            </a:pPr>
            <a:r>
              <a:rPr sz="3600" dirty="0">
                <a:solidFill>
                  <a:schemeClr val="tx1">
                    <a:lumMod val="95000"/>
                    <a:lumOff val="5000"/>
                  </a:schemeClr>
                </a:solidFill>
              </a:rPr>
              <a:t>“It is hard to overestimate the central importance of contingent valuation to modern environmental economics”</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 Carson &amp; </a:t>
            </a:r>
            <a:r>
              <a:rPr sz="3600" dirty="0" err="1">
                <a:solidFill>
                  <a:schemeClr val="tx1">
                    <a:lumMod val="95000"/>
                    <a:lumOff val="5000"/>
                  </a:schemeClr>
                </a:solidFill>
              </a:rPr>
              <a:t>Hanemann</a:t>
            </a:r>
            <a:r>
              <a:rPr sz="3600" dirty="0">
                <a:solidFill>
                  <a:schemeClr val="tx1">
                    <a:lumMod val="95000"/>
                    <a:lumOff val="5000"/>
                  </a:schemeClr>
                </a:solidFill>
              </a:rPr>
              <a:t>, 2005</a:t>
            </a:r>
          </a:p>
        </p:txBody>
      </p:sp>
      <p:pic>
        <p:nvPicPr>
          <p:cNvPr id="945" name="getfile.jpg" descr="getfile.jpg"/>
          <p:cNvPicPr>
            <a:picLocks noChangeAspect="1"/>
          </p:cNvPicPr>
          <p:nvPr/>
        </p:nvPicPr>
        <p:blipFill>
          <a:blip r:embed="rId3"/>
          <a:srcRect l="24938" r="24938" b="12267"/>
          <a:stretch>
            <a:fillRect/>
          </a:stretch>
        </p:blipFill>
        <p:spPr>
          <a:xfrm>
            <a:off x="10460434" y="1625600"/>
            <a:ext cx="1731458" cy="2303290"/>
          </a:xfrm>
          <a:prstGeom prst="rect">
            <a:avLst/>
          </a:prstGeom>
          <a:ln w="12700">
            <a:miter lim="400000"/>
          </a:ln>
        </p:spPr>
      </p:pic>
      <p:pic>
        <p:nvPicPr>
          <p:cNvPr id="946" name="picture-11864-1414095005.jpg" descr="picture-11864-1414095005.jpg"/>
          <p:cNvPicPr>
            <a:picLocks noChangeAspect="1"/>
          </p:cNvPicPr>
          <p:nvPr/>
        </p:nvPicPr>
        <p:blipFill>
          <a:blip r:embed="rId4"/>
          <a:srcRect l="6583" t="3600" b="15407"/>
          <a:stretch>
            <a:fillRect/>
          </a:stretch>
        </p:blipFill>
        <p:spPr>
          <a:xfrm>
            <a:off x="10460434" y="4091384"/>
            <a:ext cx="1731610" cy="238346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 name="7. Studies may be flawed — or rigged"/>
          <p:cNvSpPr txBox="1">
            <a:spLocks noGrp="1"/>
          </p:cNvSpPr>
          <p:nvPr>
            <p:ph type="title"/>
          </p:nvPr>
        </p:nvSpPr>
        <p:spPr>
          <a:prstGeom prst="rect">
            <a:avLst/>
          </a:prstGeom>
        </p:spPr>
        <p:txBody>
          <a:bodyPr/>
          <a:lstStyle/>
          <a:p>
            <a:r>
              <a:rPr dirty="0"/>
              <a:t>7. Studies may be flawed — or rigged</a:t>
            </a:r>
          </a:p>
        </p:txBody>
      </p:sp>
      <p:sp>
        <p:nvSpPr>
          <p:cNvPr id="1352" name="Complex procedures make it easy to miscalculate or manipulate values…"/>
          <p:cNvSpPr txBox="1">
            <a:spLocks noGrp="1"/>
          </p:cNvSpPr>
          <p:nvPr>
            <p:ph type="body" idx="1"/>
          </p:nvPr>
        </p:nvSpPr>
        <p:spPr>
          <a:xfrm>
            <a:off x="812800" y="1625600"/>
            <a:ext cx="8674100" cy="7315200"/>
          </a:xfrm>
          <a:prstGeom prst="rect">
            <a:avLst/>
          </a:prstGeom>
        </p:spPr>
        <p:txBody>
          <a:bodyPr/>
          <a:lstStyle/>
          <a:p>
            <a:pPr marL="635000" indent="-635000"/>
            <a:r>
              <a:rPr dirty="0"/>
              <a:t>Complex procedures make it easy to miscalculate or manipulate </a:t>
            </a:r>
            <a:r>
              <a:rPr dirty="0" smtClean="0"/>
              <a:t>values</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950" name="Contingent Valuation"/>
          <p:cNvSpPr txBox="1">
            <a:spLocks noGrp="1"/>
          </p:cNvSpPr>
          <p:nvPr>
            <p:ph type="title"/>
          </p:nvPr>
        </p:nvSpPr>
        <p:spPr>
          <a:prstGeom prst="rect">
            <a:avLst/>
          </a:prstGeom>
        </p:spPr>
        <p:txBody>
          <a:bodyPr/>
          <a:lstStyle/>
          <a:p>
            <a:r>
              <a:t>Contingent Valuation</a:t>
            </a:r>
          </a:p>
        </p:txBody>
      </p:sp>
    </p:spTree>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5269</Words>
  <Application>Microsoft Office PowerPoint</Application>
  <PresentationFormat>Custom</PresentationFormat>
  <Paragraphs>851</Paragraphs>
  <Slides>80</Slides>
  <Notes>68</Notes>
  <HiddenSlides>37</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vt:i4>
      </vt:variant>
    </vt:vector>
  </HeadingPairs>
  <TitlesOfParts>
    <vt:vector size="93" baseType="lpstr">
      <vt:lpstr>Chalkboard SE Bold</vt:lpstr>
      <vt:lpstr>Courier</vt:lpstr>
      <vt:lpstr>Garamond Premier Pro Bold Capti</vt:lpstr>
      <vt:lpstr>Gill Sans</vt:lpstr>
      <vt:lpstr>Lucida Grande</vt:lpstr>
      <vt:lpstr>Myriad Pro</vt:lpstr>
      <vt:lpstr>Arial</vt:lpstr>
      <vt:lpstr>Calibri</vt:lpstr>
      <vt:lpstr>Calibri Light</vt:lpstr>
      <vt:lpstr>Candara</vt:lpstr>
      <vt:lpstr>Century Schoolbook</vt:lpstr>
      <vt:lpstr>Helvetica</vt:lpstr>
      <vt:lpstr>Office Theme</vt:lpstr>
      <vt:lpstr>Valuation: Stated preferences</vt:lpstr>
      <vt:lpstr>PowerPoint Presentation</vt:lpstr>
      <vt:lpstr>Stated Preference (SP) methods</vt:lpstr>
      <vt:lpstr>Two flavours</vt:lpstr>
      <vt:lpstr>SP: many strengths</vt:lpstr>
      <vt:lpstr>SP: real weaknesses</vt:lpstr>
      <vt:lpstr>3 leaps from real behaviour: assumes … </vt:lpstr>
      <vt:lpstr>Big stuff</vt:lpstr>
      <vt:lpstr>Contingent Valuation</vt:lpstr>
      <vt:lpstr>What would you pay for this good?</vt:lpstr>
      <vt:lpstr>CV: step-by-step</vt:lpstr>
      <vt:lpstr>CV survey content</vt:lpstr>
      <vt:lpstr>Scenario</vt:lpstr>
      <vt:lpstr>Neutrality &amp; framing</vt:lpstr>
      <vt:lpstr>Payment vehicle</vt:lpstr>
      <vt:lpstr>Some elicitation methods</vt:lpstr>
      <vt:lpstr>Analysis: varies by elicitation type</vt:lpstr>
      <vt:lpstr>RUM for DC (= basic logit)</vt:lpstr>
      <vt:lpstr>Controversies</vt:lpstr>
      <vt:lpstr>How robust are CV results?</vt:lpstr>
      <vt:lpstr>Hypothetical (non-commitment) bias</vt:lpstr>
      <vt:lpstr>Possible solutions</vt:lpstr>
      <vt:lpstr>Cheap talk</vt:lpstr>
      <vt:lpstr>Other biases &amp; anomalies</vt:lpstr>
      <vt:lpstr>PowerPoint Presentation</vt:lpstr>
      <vt:lpstr>NOAA Blue Ribbon report</vt:lpstr>
      <vt:lpstr>Controversies: general remarks</vt:lpstr>
      <vt:lpstr>The worst valuation methodology …  apart from all the others?</vt:lpstr>
      <vt:lpstr>Case study 1: Stonehenge roads</vt:lpstr>
      <vt:lpstr>PowerPoint Presentation</vt:lpstr>
      <vt:lpstr>Stonehenge proposal</vt:lpstr>
      <vt:lpstr>Scenario</vt:lpstr>
      <vt:lpstr>Value elicitation</vt:lpstr>
      <vt:lpstr>Follow-up questions</vt:lpstr>
      <vt:lpstr>Preferences and WTP (re-weighted)</vt:lpstr>
      <vt:lpstr>Aggregation</vt:lpstr>
      <vt:lpstr>Choice Modelling</vt:lpstr>
      <vt:lpstr>Discrete alternatives</vt:lpstr>
      <vt:lpstr>PowerPoint Presentation</vt:lpstr>
      <vt:lpstr>PowerPoint Presentation</vt:lpstr>
      <vt:lpstr>PowerPoint Presentation</vt:lpstr>
      <vt:lpstr>PowerPoint Presentation</vt:lpstr>
      <vt:lpstr>PowerPoint Presentation</vt:lpstr>
      <vt:lpstr>Choice modelling: better than CV?</vt:lpstr>
      <vt:lpstr>Choice modelling: worse than CV?</vt:lpstr>
      <vt:lpstr>Choice experiments: step-by-step</vt:lpstr>
      <vt:lpstr>Model of discrete choice</vt:lpstr>
      <vt:lpstr>vij — model linearly</vt:lpstr>
      <vt:lpstr>εij — assume Gumbel distribution</vt:lpstr>
      <vt:lpstr>Estimate with conditional logit</vt:lpstr>
      <vt:lpstr>Calculate WTP</vt:lpstr>
      <vt:lpstr>Case study 2:  carbon offsets</vt:lpstr>
      <vt:lpstr>PowerPoint Presentation</vt:lpstr>
      <vt:lpstr>Choice experiment</vt:lpstr>
      <vt:lpstr>CE results (RPL)</vt:lpstr>
      <vt:lpstr>Heterogeneity in tastes… </vt:lpstr>
      <vt:lpstr>Measures of value</vt:lpstr>
      <vt:lpstr>PowerPoint Presentation</vt:lpstr>
      <vt:lpstr>PowerPoint Presentation</vt:lpstr>
      <vt:lpstr>4 welfare measures for environmental change</vt:lpstr>
      <vt:lpstr>PowerPoint Presentation</vt:lpstr>
      <vt:lpstr>PowerPoint Presentation</vt:lpstr>
      <vt:lpstr>PowerPoint Presentation</vt:lpstr>
      <vt:lpstr>WTP ≠ WTA: why the disparity?</vt:lpstr>
      <vt:lpstr>Thaler, 1982</vt:lpstr>
      <vt:lpstr>Property rights</vt:lpstr>
      <vt:lpstr>Aggregate WTP and WTA</vt:lpstr>
      <vt:lpstr>Standing</vt:lpstr>
      <vt:lpstr>What’s wrong with valuation? ×7</vt:lpstr>
      <vt:lpstr>1. Economic values vs. moral values</vt:lpstr>
      <vt:lpstr>PowerPoint Presentation</vt:lpstr>
      <vt:lpstr>“The question I ask is: do the gains from using £X instead of the economist’s previous ‘zero’ outweigh the losses from using £X instead of the ecologist’s previous ‘infinity’?”  — Herendeen, 1998</vt:lpstr>
      <vt:lpstr>2. It’s anthropocentric</vt:lpstr>
      <vt:lpstr>3. It misses connections</vt:lpstr>
      <vt:lpstr>4. There’s too much uncertainty</vt:lpstr>
      <vt:lpstr>PowerPoint Presentation</vt:lpstr>
      <vt:lpstr>5. It’s anti-democratic</vt:lpstr>
      <vt:lpstr>PowerPoint Presentation</vt:lpstr>
      <vt:lpstr>6. Consumer values vs. citizen values</vt:lpstr>
      <vt:lpstr>7. Studies may be flawed — or rigged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39</cp:revision>
  <dcterms:modified xsi:type="dcterms:W3CDTF">2019-10-09T11:01:07Z</dcterms:modified>
</cp:coreProperties>
</file>